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256" r:id="rId2"/>
    <p:sldId id="446" r:id="rId3"/>
    <p:sldId id="553" r:id="rId4"/>
    <p:sldId id="554" r:id="rId5"/>
    <p:sldId id="512" r:id="rId6"/>
    <p:sldId id="530" r:id="rId7"/>
    <p:sldId id="527" r:id="rId8"/>
    <p:sldId id="555" r:id="rId9"/>
    <p:sldId id="529" r:id="rId10"/>
    <p:sldId id="557" r:id="rId11"/>
    <p:sldId id="560" r:id="rId12"/>
    <p:sldId id="556" r:id="rId13"/>
    <p:sldId id="558" r:id="rId14"/>
    <p:sldId id="559" r:id="rId15"/>
    <p:sldId id="531" r:id="rId16"/>
    <p:sldId id="496" r:id="rId17"/>
    <p:sldId id="507" r:id="rId18"/>
    <p:sldId id="508" r:id="rId19"/>
    <p:sldId id="509" r:id="rId20"/>
    <p:sldId id="510" r:id="rId21"/>
    <p:sldId id="511" r:id="rId22"/>
    <p:sldId id="532" r:id="rId23"/>
    <p:sldId id="497" r:id="rId24"/>
    <p:sldId id="513" r:id="rId25"/>
    <p:sldId id="533" r:id="rId26"/>
    <p:sldId id="514" r:id="rId27"/>
    <p:sldId id="515" r:id="rId28"/>
    <p:sldId id="516" r:id="rId29"/>
    <p:sldId id="517" r:id="rId30"/>
    <p:sldId id="518" r:id="rId31"/>
    <p:sldId id="534" r:id="rId32"/>
    <p:sldId id="519" r:id="rId33"/>
    <p:sldId id="535" r:id="rId34"/>
    <p:sldId id="536" r:id="rId35"/>
    <p:sldId id="538" r:id="rId36"/>
    <p:sldId id="540" r:id="rId37"/>
    <p:sldId id="541" r:id="rId38"/>
    <p:sldId id="542" r:id="rId39"/>
    <p:sldId id="543" r:id="rId40"/>
    <p:sldId id="549" r:id="rId41"/>
    <p:sldId id="550" r:id="rId42"/>
    <p:sldId id="545" r:id="rId43"/>
    <p:sldId id="546" r:id="rId44"/>
    <p:sldId id="548" r:id="rId45"/>
    <p:sldId id="551" r:id="rId46"/>
    <p:sldId id="552" r:id="rId47"/>
    <p:sldId id="547" r:id="rId48"/>
    <p:sldId id="521" r:id="rId49"/>
    <p:sldId id="522" r:id="rId50"/>
    <p:sldId id="526" r:id="rId51"/>
    <p:sldId id="524" r:id="rId52"/>
    <p:sldId id="523" r:id="rId53"/>
    <p:sldId id="525" r:id="rId54"/>
    <p:sldId id="544" r:id="rId55"/>
    <p:sldId id="539" r:id="rId56"/>
    <p:sldId id="445" r:id="rId5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456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1/30/15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1/30/15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microsoft.com/office/2007/relationships/hdphoto" Target="../media/hdphoto1.wdp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www.forbes.com/sites/ericmack/2013/12/23/the-bitcoin-pizza-purchase-thats-worth-7-million-today/" TargetMode="External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Relationship Id="rId3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eg"/><Relationship Id="rId3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40e96a30160ddc2cb39bc9b86ec103ac892e09ab/src/miner.cpp%23L486" TargetMode="External"/><Relationship Id="rId4" Type="http://schemas.openxmlformats.org/officeDocument/2006/relationships/image" Target="../media/image31.png"/><Relationship Id="rId5" Type="http://schemas.openxmlformats.org/officeDocument/2006/relationships/hyperlink" Target="https://github.com/bitcoin/bitcoin/blob/master/src/miner.cpp%23L90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306" t="16259" b="13469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" y="361950"/>
            <a:ext cx="1845704" cy="1938992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6:</a:t>
            </a: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Proofs of Work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 Comments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69675" y="1293486"/>
            <a:ext cx="4572000" cy="1323439"/>
          </a:xfrm>
          <a:prstGeom prst="rect">
            <a:avLst/>
          </a:prstGeom>
          <a:solidFill>
            <a:srgbClr val="B7DEE8"/>
          </a:solidFill>
        </p:spPr>
        <p:txBody>
          <a:bodyPr>
            <a:spAutoFit/>
          </a:bodyPr>
          <a:lstStyle/>
          <a:p>
            <a:r>
              <a:rPr lang="en-US" sz="2000" dirty="0" smtClean="0"/>
              <a:t>“A </a:t>
            </a:r>
            <a:r>
              <a:rPr lang="en-US" sz="2000" dirty="0"/>
              <a:t>good deal of the cryptography is new to me so maybe a little more "big picture" how this all connects would be helpful for people feeling the same way</a:t>
            </a:r>
            <a:r>
              <a:rPr lang="en-US" sz="2000" dirty="0" smtClean="0"/>
              <a:t>.”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3644779" y="2838369"/>
            <a:ext cx="4572000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sz="2000" dirty="0" smtClean="0"/>
              <a:t>“Some </a:t>
            </a:r>
            <a:r>
              <a:rPr lang="en-US" sz="2000" dirty="0"/>
              <a:t>details about cryptography in class are difficult to grasp without any prior knowledge on the subject</a:t>
            </a:r>
            <a:r>
              <a:rPr lang="en-US" sz="2000" dirty="0" smtClean="0"/>
              <a:t>.”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13939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 Comments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33400" y="1352550"/>
            <a:ext cx="5564052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 smtClean="0"/>
              <a:t>“It </a:t>
            </a:r>
            <a:r>
              <a:rPr lang="en-US" sz="2400" dirty="0"/>
              <a:t>also seems like there are questions listed on the class notes that </a:t>
            </a:r>
            <a:r>
              <a:rPr lang="en-US" sz="2400" dirty="0" smtClean="0"/>
              <a:t>aren’t </a:t>
            </a:r>
            <a:r>
              <a:rPr lang="en-US" sz="2400" dirty="0"/>
              <a:t>necessarily covered/touched upon in class meetings. In order to better understand the material, I feel like it would be good to either touch upon these in class or via an online discussion forum</a:t>
            </a:r>
            <a:r>
              <a:rPr lang="en-US" sz="2400" dirty="0" smtClean="0"/>
              <a:t>.”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6679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 Comments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431487"/>
            <a:ext cx="5173293" cy="707886"/>
          </a:xfrm>
          <a:prstGeom prst="rect">
            <a:avLst/>
          </a:prstGeom>
          <a:solidFill>
            <a:srgbClr val="DCE6F2"/>
          </a:solidFill>
        </p:spPr>
        <p:txBody>
          <a:bodyPr wrap="square">
            <a:spAutoFit/>
          </a:bodyPr>
          <a:lstStyle/>
          <a:p>
            <a:r>
              <a:rPr lang="en-US" sz="2000" dirty="0" smtClean="0"/>
              <a:t>“I </a:t>
            </a:r>
            <a:r>
              <a:rPr lang="en-US" sz="2000" dirty="0"/>
              <a:t>think it would be interesting to talk about the start up scene around </a:t>
            </a:r>
            <a:r>
              <a:rPr lang="en-US" sz="2000" dirty="0" err="1"/>
              <a:t>bitcoin</a:t>
            </a:r>
            <a:r>
              <a:rPr lang="en-US" sz="2000" dirty="0"/>
              <a:t> in more depth</a:t>
            </a:r>
            <a:r>
              <a:rPr lang="en-US" sz="2000" dirty="0" smtClean="0"/>
              <a:t>.”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3706944" y="2534725"/>
            <a:ext cx="4572000" cy="16312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sz="2000" dirty="0" smtClean="0"/>
              <a:t>“I </a:t>
            </a:r>
            <a:r>
              <a:rPr lang="en-US" sz="2000" dirty="0"/>
              <a:t>would like to see more current issues about the market being discussed in class at some point soon - maybe through presenting some new </a:t>
            </a:r>
            <a:r>
              <a:rPr lang="en-US" sz="2000" dirty="0" err="1"/>
              <a:t>bitcoin</a:t>
            </a:r>
            <a:r>
              <a:rPr lang="en-US" sz="2000" dirty="0"/>
              <a:t> news at the beginning of every class</a:t>
            </a:r>
            <a:r>
              <a:rPr lang="en-US" sz="2000" dirty="0" smtClean="0"/>
              <a:t>.”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595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 Comments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49595" y="1195093"/>
            <a:ext cx="5703605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sz="2400" dirty="0" smtClean="0"/>
              <a:t>“Homework </a:t>
            </a:r>
            <a:r>
              <a:rPr lang="en-US" sz="2400" dirty="0"/>
              <a:t>directions were REALLY vague</a:t>
            </a:r>
            <a:r>
              <a:rPr lang="en-US" sz="2400" dirty="0" smtClean="0"/>
              <a:t>.”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315105" y="2922014"/>
            <a:ext cx="7464566" cy="17543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“I </a:t>
            </a:r>
            <a:r>
              <a:rPr lang="en-US" dirty="0"/>
              <a:t>think that the assignments need to be designed much more clearly. Specifically, we need much clearer descriptions on what </a:t>
            </a:r>
            <a:r>
              <a:rPr lang="en-US" dirty="0" smtClean="0"/>
              <a:t>software, </a:t>
            </a:r>
            <a:r>
              <a:rPr lang="en-US" dirty="0"/>
              <a:t>downloads, and packages we will need. This was absolutely the hardest part of project1: getting </a:t>
            </a:r>
            <a:r>
              <a:rPr lang="en-US" dirty="0" err="1"/>
              <a:t>git</a:t>
            </a:r>
            <a:r>
              <a:rPr lang="en-US" dirty="0"/>
              <a:t> set up, and recognizing that you needed to no only install go but also the </a:t>
            </a:r>
            <a:r>
              <a:rPr lang="en-US" dirty="0" err="1"/>
              <a:t>btcsuite</a:t>
            </a:r>
            <a:r>
              <a:rPr lang="en-US" dirty="0"/>
              <a:t> stuff. After this was accomplished, the project was a more than reasonable exploration into vanity addresses and </a:t>
            </a:r>
            <a:r>
              <a:rPr lang="en-US" dirty="0" err="1"/>
              <a:t>bitcoin</a:t>
            </a:r>
            <a:r>
              <a:rPr lang="en-US" dirty="0"/>
              <a:t> </a:t>
            </a:r>
            <a:r>
              <a:rPr lang="en-US" dirty="0" smtClean="0"/>
              <a:t>transactions.”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248680" y="1879166"/>
            <a:ext cx="4572000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/>
              <a:t>“I </a:t>
            </a:r>
            <a:r>
              <a:rPr lang="en-US" dirty="0"/>
              <a:t>feel that in my past CS classes everything is already set up nice and tidy on a VM for you and there's little to figure out on your own. </a:t>
            </a:r>
          </a:p>
        </p:txBody>
      </p:sp>
    </p:spTree>
    <p:extLst>
      <p:ext uri="{BB962C8B-B14F-4D97-AF65-F5344CB8AC3E}">
        <p14:creationId xmlns:p14="http://schemas.microsoft.com/office/powerpoint/2010/main" val="7580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43519" y="165140"/>
            <a:ext cx="8839200" cy="45243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00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3200" dirty="0"/>
              <a:t>This generation of students got into </a:t>
            </a:r>
            <a:r>
              <a:rPr lang="en-US" sz="3200" dirty="0" smtClean="0">
                <a:solidFill>
                  <a:schemeClr val="tx2">
                    <a:lumMod val="50000"/>
                  </a:schemeClr>
                </a:solidFill>
              </a:rPr>
              <a:t>“</a:t>
            </a:r>
            <a:r>
              <a:rPr lang="en-US" sz="3200" dirty="0" err="1" smtClean="0">
                <a:solidFill>
                  <a:schemeClr val="tx2">
                    <a:lumMod val="50000"/>
                  </a:schemeClr>
                </a:solidFill>
              </a:rPr>
              <a:t>UVa</a:t>
            </a:r>
            <a:r>
              <a:rPr lang="en-US" sz="3200" dirty="0" smtClean="0">
                <a:solidFill>
                  <a:schemeClr val="tx2">
                    <a:lumMod val="50000"/>
                  </a:schemeClr>
                </a:solidFill>
              </a:rPr>
              <a:t>” </a:t>
            </a:r>
            <a:r>
              <a:rPr lang="en-US" sz="3200" dirty="0"/>
              <a:t>by doing exactly and precisely what teacher wants. If teacher is vague about what he wants, they work a lot harder to figure out what they want and whether or not it is good. </a:t>
            </a:r>
            <a:r>
              <a:rPr lang="en-US" sz="3200" b="1" dirty="0"/>
              <a:t>The vaguer the directions, the more likely the opportunity for serendipity to happen. It drives them nuts!</a:t>
            </a:r>
          </a:p>
          <a:p>
            <a:pPr algn="r"/>
            <a:r>
              <a:rPr lang="en-US" sz="3200" dirty="0"/>
              <a:t>Harvard Professor John </a:t>
            </a:r>
            <a:r>
              <a:rPr lang="en-US" sz="3200" dirty="0" err="1"/>
              <a:t>Stilgoe</a:t>
            </a:r>
            <a:r>
              <a:rPr lang="en-US" sz="3200" dirty="0"/>
              <a:t> </a:t>
            </a:r>
            <a:endParaRPr lang="en-US" sz="3200" dirty="0" smtClean="0"/>
          </a:p>
          <a:p>
            <a:pPr algn="r"/>
            <a:r>
              <a:rPr lang="en-US" sz="3200" dirty="0" smtClean="0"/>
              <a:t>(</a:t>
            </a:r>
            <a:r>
              <a:rPr lang="en-US" sz="3200" dirty="0"/>
              <a:t>on "60 Minutes", 4 January 2004)</a:t>
            </a:r>
          </a:p>
        </p:txBody>
      </p:sp>
    </p:spTree>
    <p:extLst>
      <p:ext uri="{BB962C8B-B14F-4D97-AF65-F5344CB8AC3E}">
        <p14:creationId xmlns:p14="http://schemas.microsoft.com/office/powerpoint/2010/main" val="211451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Redemption on </a:t>
            </a:r>
            <a:r>
              <a:rPr lang="en-US" b="1" dirty="0" smtClean="0"/>
              <a:t>Project 1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" y="1276350"/>
            <a:ext cx="7557647" cy="310854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If you didn’t get full credit for Project 1 because of failure to post something interesting, </a:t>
            </a:r>
            <a:r>
              <a:rPr lang="en-US" sz="2800" b="1" dirty="0" smtClean="0"/>
              <a:t>you can (and should!) redeem yourself and earn full credit </a:t>
            </a:r>
            <a:r>
              <a:rPr lang="en-US" sz="2800" dirty="0" smtClean="0"/>
              <a:t>by posting an interesting comment </a:t>
            </a:r>
            <a:r>
              <a:rPr lang="en-US" sz="2800" b="1" dirty="0" smtClean="0"/>
              <a:t>by Thursday</a:t>
            </a:r>
            <a:r>
              <a:rPr lang="en-US" sz="2800" dirty="0" smtClean="0"/>
              <a:t>: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Discussion questions from Project 1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Notes from classes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General forum</a:t>
            </a:r>
          </a:p>
        </p:txBody>
      </p:sp>
    </p:spTree>
    <p:extLst>
      <p:ext uri="{BB962C8B-B14F-4D97-AF65-F5344CB8AC3E}">
        <p14:creationId xmlns:p14="http://schemas.microsoft.com/office/powerpoint/2010/main" val="242586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1-27 at 7.33.26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61"/>
          <a:stretch/>
        </p:blipFill>
        <p:spPr>
          <a:xfrm>
            <a:off x="253009" y="124340"/>
            <a:ext cx="8178454" cy="1438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1-27 at 7.34.22 PM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7" t="8553" r="4171" b="4605"/>
          <a:stretch/>
        </p:blipFill>
        <p:spPr>
          <a:xfrm>
            <a:off x="5376028" y="4211337"/>
            <a:ext cx="3500120" cy="8297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1-27 at 10.14.44 P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5"/>
          <a:stretch/>
        </p:blipFill>
        <p:spPr>
          <a:xfrm>
            <a:off x="228599" y="1710641"/>
            <a:ext cx="8714773" cy="21084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3009" y="3949727"/>
            <a:ext cx="5001815" cy="5232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 err="1" smtClean="0"/>
              <a:t>Bitcoin’s</a:t>
            </a:r>
            <a:r>
              <a:rPr lang="en-US" sz="2800" dirty="0" smtClean="0"/>
              <a:t> solution: </a:t>
            </a:r>
            <a:r>
              <a:rPr lang="en-US" sz="2800" b="1" dirty="0" smtClean="0"/>
              <a:t>a public ledger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98792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Ledger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64990" y="1802945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97832" y="1802945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34934" y="1802945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04944" y="3408526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83133" y="3668060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1672941" y="3927124"/>
            <a:ext cx="1757836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M = transfer X to Bob</a:t>
            </a:r>
            <a:endParaRPr lang="en-US" sz="1400" i="1" dirty="0">
              <a:latin typeface="Cambria Math"/>
              <a:cs typeface="Cambria Math"/>
            </a:endParaRPr>
          </a:p>
        </p:txBody>
      </p:sp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3437881" y="3934468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E</a:t>
            </a:r>
            <a:r>
              <a:rPr lang="en-US" sz="1600" i="1" baseline="-25000" dirty="0" smtClean="0">
                <a:latin typeface="Cambria Math"/>
                <a:cs typeface="Cambria Math"/>
              </a:rPr>
              <a:t>KR</a:t>
            </a:r>
            <a:r>
              <a:rPr lang="en-US" sz="1600" baseline="-40000" dirty="0" smtClean="0">
                <a:latin typeface="Cambria Math"/>
                <a:cs typeface="Cambria Math"/>
              </a:rPr>
              <a:t>A</a:t>
            </a:r>
            <a:r>
              <a:rPr lang="en-US" sz="1400" dirty="0" smtClean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689393" y="3597008"/>
            <a:ext cx="3044128" cy="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81828" y="360589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 wants to verify:</a:t>
            </a:r>
          </a:p>
          <a:p>
            <a:pPr marL="342900" indent="-342900">
              <a:buAutoNum type="arabicPeriod"/>
            </a:pPr>
            <a:r>
              <a:rPr lang="en-US" dirty="0" smtClean="0"/>
              <a:t>Alice hasn’t already transferred X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coin will be valuable for Bob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23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Ledger: Distributed Trust (?)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64990" y="1802945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97832" y="1802945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34934" y="1802945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04944" y="3408526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83133" y="3668060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1672941" y="3927124"/>
            <a:ext cx="1757836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M = transfer X to Bob</a:t>
            </a:r>
            <a:endParaRPr lang="en-US" sz="1400" i="1" dirty="0">
              <a:latin typeface="Cambria Math"/>
              <a:cs typeface="Cambria Math"/>
            </a:endParaRPr>
          </a:p>
        </p:txBody>
      </p:sp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3437881" y="3934468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E</a:t>
            </a:r>
            <a:r>
              <a:rPr lang="en-US" sz="1600" i="1" baseline="-25000" dirty="0" smtClean="0">
                <a:latin typeface="Cambria Math"/>
                <a:cs typeface="Cambria Math"/>
              </a:rPr>
              <a:t>KR</a:t>
            </a:r>
            <a:r>
              <a:rPr lang="en-US" sz="1600" baseline="-40000" dirty="0" smtClean="0">
                <a:latin typeface="Cambria Math"/>
                <a:cs typeface="Cambria Math"/>
              </a:rPr>
              <a:t>A</a:t>
            </a:r>
            <a:r>
              <a:rPr lang="en-US" sz="1400" dirty="0" smtClean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689393" y="3597008"/>
            <a:ext cx="3044128" cy="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81828" y="360589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 wants to verify:</a:t>
            </a:r>
          </a:p>
          <a:p>
            <a:pPr marL="342900" indent="-342900">
              <a:buAutoNum type="arabicPeriod"/>
            </a:pPr>
            <a:r>
              <a:rPr lang="en-US" dirty="0" smtClean="0"/>
              <a:t>Alice hasn’t already transferred X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coin will be valuable for Bob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708675" y="2842081"/>
            <a:ext cx="2174458" cy="82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0"/>
          </p:cNvCxnSpPr>
          <p:nvPr/>
        </p:nvCxnSpPr>
        <p:spPr>
          <a:xfrm flipH="1" flipV="1">
            <a:off x="4733521" y="2779910"/>
            <a:ext cx="328625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241160" y="2779910"/>
            <a:ext cx="1739230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975103" y="4503040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15871" y="28420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11059" y="29944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84403" y="3050905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276495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64990" y="1802945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97832" y="1802945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34934" y="1802945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04944" y="3408526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83133" y="3668060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1672941" y="3927124"/>
            <a:ext cx="1757836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M = transfer X to Bob</a:t>
            </a:r>
            <a:endParaRPr lang="en-US" sz="1400" i="1" dirty="0">
              <a:latin typeface="Cambria Math"/>
              <a:cs typeface="Cambria Math"/>
            </a:endParaRPr>
          </a:p>
        </p:txBody>
      </p:sp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3437881" y="3934468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E</a:t>
            </a:r>
            <a:r>
              <a:rPr lang="en-US" sz="1600" i="1" baseline="-25000" dirty="0" smtClean="0">
                <a:latin typeface="Cambria Math"/>
                <a:cs typeface="Cambria Math"/>
              </a:rPr>
              <a:t>KR</a:t>
            </a:r>
            <a:r>
              <a:rPr lang="en-US" sz="1600" baseline="-40000" dirty="0" smtClean="0">
                <a:latin typeface="Cambria Math"/>
                <a:cs typeface="Cambria Math"/>
              </a:rPr>
              <a:t>A</a:t>
            </a:r>
            <a:r>
              <a:rPr lang="en-US" sz="1400" dirty="0" smtClean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689393" y="3597008"/>
            <a:ext cx="3044128" cy="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81828" y="360589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 wants to verify:</a:t>
            </a:r>
          </a:p>
          <a:p>
            <a:pPr marL="342900" indent="-342900">
              <a:buAutoNum type="arabicPeriod"/>
            </a:pPr>
            <a:r>
              <a:rPr lang="en-US" dirty="0" smtClean="0"/>
              <a:t>Alice hasn’t already transferred X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coin will be valuable for Bob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708675" y="2842081"/>
            <a:ext cx="2174458" cy="82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0"/>
          </p:cNvCxnSpPr>
          <p:nvPr/>
        </p:nvCxnSpPr>
        <p:spPr>
          <a:xfrm flipH="1" flipV="1">
            <a:off x="4733521" y="2779910"/>
            <a:ext cx="328625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241160" y="2779910"/>
            <a:ext cx="1739230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975103" y="4503040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15871" y="28420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11059" y="29944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84403" y="3050905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451129" y="2842081"/>
            <a:ext cx="2459930" cy="930281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061951" y="3211413"/>
            <a:ext cx="486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ok!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594433" y="2595244"/>
            <a:ext cx="486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ok!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106551" y="2779910"/>
            <a:ext cx="1491055" cy="88815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545581" y="1063229"/>
            <a:ext cx="2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624714"/>
              </p:ext>
            </p:extLst>
          </p:nvPr>
        </p:nvGraphicFramePr>
        <p:xfrm>
          <a:off x="304800" y="742950"/>
          <a:ext cx="2658906" cy="74168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794306"/>
              </p:ext>
            </p:extLst>
          </p:nvPr>
        </p:nvGraphicFramePr>
        <p:xfrm>
          <a:off x="6080939" y="785676"/>
          <a:ext cx="2658906" cy="7416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591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</a:t>
            </a:r>
            <a:r>
              <a:rPr lang="en-US" b="1" dirty="0" smtClean="0"/>
              <a:t>1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Distributed Consensus</a:t>
            </a:r>
          </a:p>
          <a:p>
            <a:pPr marL="0" indent="0">
              <a:buNone/>
            </a:pPr>
            <a:r>
              <a:rPr lang="en-US" b="1" dirty="0" smtClean="0"/>
              <a:t>Proof-of-Work</a:t>
            </a:r>
          </a:p>
          <a:p>
            <a:pPr marL="0" indent="0">
              <a:buNone/>
            </a:pPr>
            <a:r>
              <a:rPr lang="en-US" b="1" dirty="0" err="1" smtClean="0"/>
              <a:t>Blockchain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3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64990" y="1802945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97832" y="1802945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34934" y="1802945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04944" y="3408526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83133" y="3668060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Arrow Connector 11"/>
          <p:cNvCxnSpPr/>
          <p:nvPr/>
        </p:nvCxnSpPr>
        <p:spPr>
          <a:xfrm>
            <a:off x="1689393" y="3597008"/>
            <a:ext cx="3044128" cy="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81828" y="360589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 wants to verify:</a:t>
            </a:r>
          </a:p>
          <a:p>
            <a:pPr marL="342900" indent="-342900">
              <a:buAutoNum type="arabicPeriod"/>
            </a:pPr>
            <a:r>
              <a:rPr lang="en-US" dirty="0" smtClean="0"/>
              <a:t>Alice hasn’t already transferred X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coin will be valuable for Bob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708675" y="2842081"/>
            <a:ext cx="2174458" cy="82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0"/>
          </p:cNvCxnSpPr>
          <p:nvPr/>
        </p:nvCxnSpPr>
        <p:spPr>
          <a:xfrm flipH="1" flipV="1">
            <a:off x="4733521" y="2779910"/>
            <a:ext cx="328625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241160" y="2779910"/>
            <a:ext cx="1739230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286078" y="3634380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15871" y="28420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11059" y="2994481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84403" y="3050905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451129" y="2842081"/>
            <a:ext cx="2459930" cy="930281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061951" y="3211413"/>
            <a:ext cx="486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ok!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594433" y="2595244"/>
            <a:ext cx="486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ok!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106551" y="2779910"/>
            <a:ext cx="1491055" cy="88815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545581" y="1063229"/>
            <a:ext cx="2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170296"/>
              </p:ext>
            </p:extLst>
          </p:nvPr>
        </p:nvGraphicFramePr>
        <p:xfrm>
          <a:off x="304800" y="742950"/>
          <a:ext cx="2658906" cy="74168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809809"/>
              </p:ext>
            </p:extLst>
          </p:nvPr>
        </p:nvGraphicFramePr>
        <p:xfrm>
          <a:off x="6080939" y="785676"/>
          <a:ext cx="2658906" cy="7416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" name="Curved Connector 10"/>
          <p:cNvCxnSpPr>
            <a:stCxn id="8" idx="1"/>
            <a:endCxn id="7" idx="1"/>
          </p:cNvCxnSpPr>
          <p:nvPr/>
        </p:nvCxnSpPr>
        <p:spPr>
          <a:xfrm rot="10800000">
            <a:off x="1461243" y="4021283"/>
            <a:ext cx="3421890" cy="1919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rcRect b="29899"/>
          <a:stretch/>
        </p:blipFill>
        <p:spPr>
          <a:xfrm>
            <a:off x="1734671" y="4178864"/>
            <a:ext cx="1763015" cy="86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18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64990" y="1802945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97832" y="1802945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34934" y="1802945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04944" y="3408526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1545581" y="3927124"/>
            <a:ext cx="1885196" cy="519172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M = transfer X to Cathy</a:t>
            </a:r>
            <a:endParaRPr lang="en-US" sz="1400" i="1" dirty="0">
              <a:latin typeface="Cambria Math"/>
              <a:cs typeface="Cambria Math"/>
            </a:endParaRPr>
          </a:p>
        </p:txBody>
      </p:sp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3437881" y="3934468"/>
            <a:ext cx="1134110" cy="517387"/>
          </a:xfrm>
          <a:prstGeom prst="rect">
            <a:avLst/>
          </a:prstGeom>
          <a:solidFill>
            <a:srgbClr val="FFC8B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1400" i="1" dirty="0" smtClean="0">
                <a:latin typeface="Cambria Math"/>
                <a:cs typeface="Cambria Math"/>
              </a:rPr>
              <a:t>E</a:t>
            </a:r>
            <a:r>
              <a:rPr lang="en-US" sz="1600" i="1" baseline="-25000" dirty="0" smtClean="0">
                <a:latin typeface="Cambria Math"/>
                <a:cs typeface="Cambria Math"/>
              </a:rPr>
              <a:t>KR</a:t>
            </a:r>
            <a:r>
              <a:rPr lang="en-US" sz="1600" baseline="-40000" dirty="0" smtClean="0">
                <a:latin typeface="Cambria Math"/>
                <a:cs typeface="Cambria Math"/>
              </a:rPr>
              <a:t>A</a:t>
            </a:r>
            <a:r>
              <a:rPr lang="en-US" sz="1400" dirty="0" smtClean="0">
                <a:latin typeface="Cambria Math"/>
                <a:cs typeface="Cambria Math"/>
              </a:rPr>
              <a:t>[</a:t>
            </a:r>
            <a:r>
              <a:rPr lang="en-US" sz="1400" i="1" dirty="0">
                <a:latin typeface="Cambria Math"/>
                <a:cs typeface="Cambria Math"/>
              </a:rPr>
              <a:t>H</a:t>
            </a:r>
            <a:r>
              <a:rPr lang="en-US" sz="1400" dirty="0">
                <a:latin typeface="Cambria Math"/>
                <a:cs typeface="Cambria Math"/>
              </a:rPr>
              <a:t>(</a:t>
            </a:r>
            <a:r>
              <a:rPr lang="en-US" sz="1400" i="1" dirty="0">
                <a:latin typeface="Cambria Math"/>
                <a:cs typeface="Cambria Math"/>
              </a:rPr>
              <a:t>M</a:t>
            </a:r>
            <a:r>
              <a:rPr lang="en-US" sz="1400" dirty="0">
                <a:latin typeface="Cambria Math"/>
                <a:cs typeface="Cambria Math"/>
              </a:rPr>
              <a:t>)]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689393" y="3597008"/>
            <a:ext cx="3044128" cy="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2708675" y="2842081"/>
            <a:ext cx="2174458" cy="82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4733521" y="2779910"/>
            <a:ext cx="328625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241160" y="2779910"/>
            <a:ext cx="1739230" cy="888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975103" y="4503040"/>
            <a:ext cx="381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i="1" baseline="-25000" dirty="0" err="1" smtClean="0">
                <a:latin typeface="Cambria Math"/>
                <a:cs typeface="Cambria Math"/>
              </a:rPr>
              <a:t>c</a:t>
            </a:r>
            <a:endParaRPr lang="en-US" i="1" baseline="-25000" dirty="0">
              <a:latin typeface="Cambria Math"/>
              <a:cs typeface="Cambria Math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15871" y="2842081"/>
            <a:ext cx="381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i="1" baseline="-25000" dirty="0" err="1" smtClean="0">
                <a:latin typeface="Cambria Math"/>
                <a:cs typeface="Cambria Math"/>
              </a:rPr>
              <a:t>c</a:t>
            </a:r>
            <a:endParaRPr lang="en-US" i="1" baseline="-25000" dirty="0">
              <a:latin typeface="Cambria Math"/>
              <a:cs typeface="Cambria Math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11059" y="2994481"/>
            <a:ext cx="381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i="1" baseline="-25000" dirty="0" err="1" smtClean="0">
                <a:latin typeface="Cambria Math"/>
                <a:cs typeface="Cambria Math"/>
              </a:rPr>
              <a:t>c</a:t>
            </a:r>
            <a:endParaRPr lang="en-US" i="1" baseline="-25000" dirty="0">
              <a:latin typeface="Cambria Math"/>
              <a:cs typeface="Cambria Math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84403" y="3050905"/>
            <a:ext cx="381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i="1" baseline="-25000" dirty="0" err="1" smtClean="0">
                <a:latin typeface="Cambria Math"/>
                <a:cs typeface="Cambria Math"/>
              </a:rPr>
              <a:t>c</a:t>
            </a:r>
            <a:endParaRPr lang="en-US" i="1" baseline="-25000" dirty="0">
              <a:latin typeface="Cambria Math"/>
              <a:cs typeface="Cambria Math"/>
            </a:endParaRPr>
          </a:p>
        </p:txBody>
      </p:sp>
      <p:cxnSp>
        <p:nvCxnSpPr>
          <p:cNvPr id="16" name="Straight Arrow Connector 15"/>
          <p:cNvCxnSpPr>
            <a:endCxn id="27" idx="0"/>
          </p:cNvCxnSpPr>
          <p:nvPr/>
        </p:nvCxnSpPr>
        <p:spPr>
          <a:xfrm>
            <a:off x="4635831" y="2842081"/>
            <a:ext cx="426315" cy="92139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594433" y="2673333"/>
            <a:ext cx="66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BAD!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106551" y="2779910"/>
            <a:ext cx="1491055" cy="8881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545581" y="1063229"/>
            <a:ext cx="2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349011"/>
              </p:ext>
            </p:extLst>
          </p:nvPr>
        </p:nvGraphicFramePr>
        <p:xfrm>
          <a:off x="304800" y="742950"/>
          <a:ext cx="2658906" cy="74168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286108"/>
              </p:ext>
            </p:extLst>
          </p:nvPr>
        </p:nvGraphicFramePr>
        <p:xfrm>
          <a:off x="6080939" y="785676"/>
          <a:ext cx="2658906" cy="7416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329453"/>
                <a:gridCol w="132945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b</a:t>
                      </a:r>
                      <a:r>
                        <a:rPr lang="en-US" dirty="0" smtClean="0"/>
                        <a:t> (X-&gt;Bob)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33996" y="3763480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1" name="Straight Arrow Connector 30"/>
          <p:cNvCxnSpPr/>
          <p:nvPr/>
        </p:nvCxnSpPr>
        <p:spPr>
          <a:xfrm>
            <a:off x="2380082" y="2842081"/>
            <a:ext cx="2572918" cy="94886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144477"/>
              </p:ext>
            </p:extLst>
          </p:nvPr>
        </p:nvGraphicFramePr>
        <p:xfrm>
          <a:off x="3305204" y="819520"/>
          <a:ext cx="2431860" cy="74168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028677"/>
                <a:gridCol w="1403183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</a:t>
                      </a:r>
                      <a:r>
                        <a:rPr lang="en-US" baseline="-25000" dirty="0" err="1" smtClean="0"/>
                        <a:t>c</a:t>
                      </a:r>
                      <a:r>
                        <a:rPr lang="en-US" dirty="0" smtClean="0"/>
                        <a:t> (X-&gt;Cathy)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509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221"/>
            <a:ext cx="8229600" cy="857250"/>
          </a:xfrm>
        </p:spPr>
        <p:txBody>
          <a:bodyPr/>
          <a:lstStyle/>
          <a:p>
            <a:r>
              <a:rPr lang="en-US" dirty="0" smtClean="0"/>
              <a:t>Scaling the Network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015967" y="2238163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8809" y="2238163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85911" y="2238163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155921" y="3843744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34110" y="3952284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Arrow Connector 11"/>
          <p:cNvCxnSpPr>
            <a:endCxn id="4" idx="2"/>
          </p:cNvCxnSpPr>
          <p:nvPr/>
        </p:nvCxnSpPr>
        <p:spPr>
          <a:xfrm flipV="1">
            <a:off x="1840370" y="3108551"/>
            <a:ext cx="797261" cy="92367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2859652" y="3277299"/>
            <a:ext cx="2174458" cy="825979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392137" y="3215128"/>
            <a:ext cx="1739230" cy="88815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330484" y="3486123"/>
            <a:ext cx="396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Cambria Math"/>
                <a:cs typeface="Cambria Math"/>
              </a:rPr>
              <a:t>t</a:t>
            </a:r>
            <a:r>
              <a:rPr lang="en-US" baseline="-25000" dirty="0" smtClean="0"/>
              <a:t>a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66848" y="3277299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35380" y="3486123"/>
            <a:ext cx="40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Cambria Math"/>
                <a:cs typeface="Cambria Math"/>
              </a:rPr>
              <a:t>t</a:t>
            </a:r>
            <a:r>
              <a:rPr lang="en-US" baseline="-25000" dirty="0" err="1"/>
              <a:t>b</a:t>
            </a:r>
            <a:endParaRPr lang="en-US" i="1" dirty="0">
              <a:latin typeface="Cambria Math"/>
              <a:cs typeface="Cambria Math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602106" y="3277299"/>
            <a:ext cx="2459930" cy="930281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334000" y="3215128"/>
            <a:ext cx="1414584" cy="804422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9264" y="1063253"/>
            <a:ext cx="1243327" cy="87038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602106" y="1063253"/>
            <a:ext cx="1243327" cy="87038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/>
              <a:t>E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939208" y="1063253"/>
            <a:ext cx="1243327" cy="87038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276310" y="1063229"/>
            <a:ext cx="1243327" cy="87038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G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8" idx="3"/>
            <a:endCxn id="31" idx="1"/>
          </p:cNvCxnSpPr>
          <p:nvPr/>
        </p:nvCxnSpPr>
        <p:spPr>
          <a:xfrm>
            <a:off x="1712591" y="149844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8" idx="2"/>
            <a:endCxn id="4" idx="1"/>
          </p:cNvCxnSpPr>
          <p:nvPr/>
        </p:nvCxnSpPr>
        <p:spPr>
          <a:xfrm>
            <a:off x="1090928" y="1933641"/>
            <a:ext cx="925039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1" idx="2"/>
            <a:endCxn id="4" idx="0"/>
          </p:cNvCxnSpPr>
          <p:nvPr/>
        </p:nvCxnSpPr>
        <p:spPr>
          <a:xfrm flipH="1">
            <a:off x="2637631" y="1933641"/>
            <a:ext cx="58613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5" idx="1"/>
            <a:endCxn id="4" idx="3"/>
          </p:cNvCxnSpPr>
          <p:nvPr/>
        </p:nvCxnSpPr>
        <p:spPr>
          <a:xfrm flipH="1">
            <a:off x="3259294" y="267335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5" idx="0"/>
            <a:endCxn id="31" idx="3"/>
          </p:cNvCxnSpPr>
          <p:nvPr/>
        </p:nvCxnSpPr>
        <p:spPr>
          <a:xfrm flipH="1" flipV="1">
            <a:off x="3845433" y="1498447"/>
            <a:ext cx="925040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6" idx="1"/>
          </p:cNvCxnSpPr>
          <p:nvPr/>
        </p:nvCxnSpPr>
        <p:spPr>
          <a:xfrm>
            <a:off x="5392136" y="267335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5" idx="0"/>
            <a:endCxn id="33" idx="2"/>
          </p:cNvCxnSpPr>
          <p:nvPr/>
        </p:nvCxnSpPr>
        <p:spPr>
          <a:xfrm flipV="1">
            <a:off x="4770473" y="1933641"/>
            <a:ext cx="79039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" idx="0"/>
            <a:endCxn id="33" idx="2"/>
          </p:cNvCxnSpPr>
          <p:nvPr/>
        </p:nvCxnSpPr>
        <p:spPr>
          <a:xfrm flipH="1" flipV="1">
            <a:off x="5560872" y="1933641"/>
            <a:ext cx="1546703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4" idx="1"/>
            <a:endCxn id="33" idx="3"/>
          </p:cNvCxnSpPr>
          <p:nvPr/>
        </p:nvCxnSpPr>
        <p:spPr>
          <a:xfrm flipH="1">
            <a:off x="6182535" y="1498423"/>
            <a:ext cx="1093775" cy="2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1"/>
            <a:endCxn id="31" idx="3"/>
          </p:cNvCxnSpPr>
          <p:nvPr/>
        </p:nvCxnSpPr>
        <p:spPr>
          <a:xfrm flipH="1">
            <a:off x="3845433" y="149844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34" idx="2"/>
            <a:endCxn id="6" idx="0"/>
          </p:cNvCxnSpPr>
          <p:nvPr/>
        </p:nvCxnSpPr>
        <p:spPr>
          <a:xfrm flipH="1">
            <a:off x="7107575" y="1933617"/>
            <a:ext cx="790399" cy="30454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28" idx="2"/>
          </p:cNvCxnSpPr>
          <p:nvPr/>
        </p:nvCxnSpPr>
        <p:spPr>
          <a:xfrm flipH="1" flipV="1">
            <a:off x="1090928" y="1933641"/>
            <a:ext cx="749442" cy="209858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1840371" y="3105150"/>
            <a:ext cx="902829" cy="998128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950257" y="1933641"/>
            <a:ext cx="802343" cy="216210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34" idx="0"/>
            <a:endCxn id="31" idx="0"/>
          </p:cNvCxnSpPr>
          <p:nvPr/>
        </p:nvCxnSpPr>
        <p:spPr>
          <a:xfrm rot="16200000" flipH="1" flipV="1">
            <a:off x="5560860" y="-1273861"/>
            <a:ext cx="24" cy="4674204"/>
          </a:xfrm>
          <a:prstGeom prst="bentConnector3">
            <a:avLst>
              <a:gd name="adj1" fmla="val -95250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71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Blockchain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 descr="Screen Shot 2015-01-27 at 10.51.16 P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55" y="1339892"/>
            <a:ext cx="7508091" cy="19752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61315" y="3698240"/>
            <a:ext cx="7846895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Public ledger without fixed set of nodes – </a:t>
            </a:r>
            <a:r>
              <a:rPr lang="en-US" sz="2000" b="1" dirty="0" smtClean="0"/>
              <a:t>decentralized</a:t>
            </a:r>
            <a:r>
              <a:rPr lang="en-US" sz="2000" dirty="0" smtClean="0"/>
              <a:t>, </a:t>
            </a:r>
            <a:r>
              <a:rPr lang="en-US" sz="2000" b="1" dirty="0" smtClean="0"/>
              <a:t>distributed</a:t>
            </a:r>
            <a:r>
              <a:rPr lang="en-US" sz="2000" dirty="0" smtClean="0"/>
              <a:t> trust</a:t>
            </a:r>
          </a:p>
          <a:p>
            <a:r>
              <a:rPr lang="en-US" sz="2000" dirty="0" smtClean="0"/>
              <a:t>Requires </a:t>
            </a:r>
            <a:r>
              <a:rPr lang="en-US" sz="2000" b="1" dirty="0" smtClean="0"/>
              <a:t>coalition with majority of computing power </a:t>
            </a:r>
            <a:r>
              <a:rPr lang="en-US" sz="2000" dirty="0" smtClean="0"/>
              <a:t>to collude to cheat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0540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Blockchain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2104515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2089581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2175810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2168586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2556810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2175810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2089581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2175810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2168586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2556810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2175810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2082357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2168586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2161362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2549586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2168586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/>
          <p:nvPr/>
        </p:nvCxnSpPr>
        <p:spPr>
          <a:xfrm flipV="1">
            <a:off x="8831565" y="2187299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14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/>
          <a:p>
            <a:r>
              <a:rPr lang="en-US" dirty="0" smtClean="0"/>
              <a:t>Inconsistent </a:t>
            </a:r>
            <a:r>
              <a:rPr lang="en-US" dirty="0" err="1" smtClean="0"/>
              <a:t>Blockchains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015967" y="2460213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8809" y="2460213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85911" y="2460213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155921" y="3843744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34110" y="3952284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Arrow Connector 11"/>
          <p:cNvCxnSpPr>
            <a:endCxn id="4" idx="2"/>
          </p:cNvCxnSpPr>
          <p:nvPr/>
        </p:nvCxnSpPr>
        <p:spPr>
          <a:xfrm flipV="1">
            <a:off x="1840370" y="3330601"/>
            <a:ext cx="797261" cy="92367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3046150" y="3330601"/>
            <a:ext cx="1987960" cy="77267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6" idx="2"/>
          </p:cNvCxnSpPr>
          <p:nvPr/>
        </p:nvCxnSpPr>
        <p:spPr>
          <a:xfrm flipV="1">
            <a:off x="5392137" y="3330601"/>
            <a:ext cx="1715438" cy="772677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833008" y="3330601"/>
            <a:ext cx="2229028" cy="87697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334000" y="3330601"/>
            <a:ext cx="1513176" cy="68894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9264" y="1285303"/>
            <a:ext cx="1243327" cy="87038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602106" y="1285303"/>
            <a:ext cx="1243327" cy="87038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/>
              <a:t>E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939208" y="1285303"/>
            <a:ext cx="1243327" cy="87038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276310" y="1285279"/>
            <a:ext cx="1243327" cy="87038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G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8" idx="3"/>
            <a:endCxn id="31" idx="1"/>
          </p:cNvCxnSpPr>
          <p:nvPr/>
        </p:nvCxnSpPr>
        <p:spPr>
          <a:xfrm>
            <a:off x="1712591" y="172049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8" idx="2"/>
            <a:endCxn id="4" idx="1"/>
          </p:cNvCxnSpPr>
          <p:nvPr/>
        </p:nvCxnSpPr>
        <p:spPr>
          <a:xfrm>
            <a:off x="1090928" y="2155691"/>
            <a:ext cx="925039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1" idx="2"/>
            <a:endCxn id="4" idx="0"/>
          </p:cNvCxnSpPr>
          <p:nvPr/>
        </p:nvCxnSpPr>
        <p:spPr>
          <a:xfrm flipH="1">
            <a:off x="2637631" y="2155691"/>
            <a:ext cx="58613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5" idx="1"/>
            <a:endCxn id="4" idx="3"/>
          </p:cNvCxnSpPr>
          <p:nvPr/>
        </p:nvCxnSpPr>
        <p:spPr>
          <a:xfrm flipH="1">
            <a:off x="3259294" y="289540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5" idx="0"/>
            <a:endCxn id="31" idx="3"/>
          </p:cNvCxnSpPr>
          <p:nvPr/>
        </p:nvCxnSpPr>
        <p:spPr>
          <a:xfrm flipH="1" flipV="1">
            <a:off x="3845433" y="1720497"/>
            <a:ext cx="925040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6" idx="1"/>
          </p:cNvCxnSpPr>
          <p:nvPr/>
        </p:nvCxnSpPr>
        <p:spPr>
          <a:xfrm>
            <a:off x="5392136" y="289540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5" idx="0"/>
            <a:endCxn id="33" idx="2"/>
          </p:cNvCxnSpPr>
          <p:nvPr/>
        </p:nvCxnSpPr>
        <p:spPr>
          <a:xfrm flipV="1">
            <a:off x="4770473" y="2155691"/>
            <a:ext cx="79039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" idx="0"/>
            <a:endCxn id="33" idx="2"/>
          </p:cNvCxnSpPr>
          <p:nvPr/>
        </p:nvCxnSpPr>
        <p:spPr>
          <a:xfrm flipH="1" flipV="1">
            <a:off x="5560872" y="2155691"/>
            <a:ext cx="1546703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4" idx="1"/>
            <a:endCxn id="33" idx="3"/>
          </p:cNvCxnSpPr>
          <p:nvPr/>
        </p:nvCxnSpPr>
        <p:spPr>
          <a:xfrm flipH="1">
            <a:off x="6182535" y="1720473"/>
            <a:ext cx="1093775" cy="2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1"/>
            <a:endCxn id="31" idx="3"/>
          </p:cNvCxnSpPr>
          <p:nvPr/>
        </p:nvCxnSpPr>
        <p:spPr>
          <a:xfrm flipH="1">
            <a:off x="3845433" y="172049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34" idx="2"/>
            <a:endCxn id="6" idx="0"/>
          </p:cNvCxnSpPr>
          <p:nvPr/>
        </p:nvCxnSpPr>
        <p:spPr>
          <a:xfrm flipH="1">
            <a:off x="7107575" y="2155667"/>
            <a:ext cx="790399" cy="30454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28" idx="2"/>
          </p:cNvCxnSpPr>
          <p:nvPr/>
        </p:nvCxnSpPr>
        <p:spPr>
          <a:xfrm flipH="1" flipV="1">
            <a:off x="1090928" y="2155691"/>
            <a:ext cx="749442" cy="209858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1840372" y="3330601"/>
            <a:ext cx="655162" cy="772677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950257" y="2155691"/>
            <a:ext cx="802343" cy="209858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34" idx="0"/>
            <a:endCxn id="31" idx="0"/>
          </p:cNvCxnSpPr>
          <p:nvPr/>
        </p:nvCxnSpPr>
        <p:spPr>
          <a:xfrm rot="16200000" flipH="1" flipV="1">
            <a:off x="5560860" y="-1051811"/>
            <a:ext cx="24" cy="4674204"/>
          </a:xfrm>
          <a:prstGeom prst="bentConnector3">
            <a:avLst>
              <a:gd name="adj1" fmla="val -95250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485911" y="3931110"/>
            <a:ext cx="2370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How do we know which </a:t>
            </a:r>
            <a:r>
              <a:rPr lang="en-US" i="1" dirty="0" err="1" smtClean="0"/>
              <a:t>blockchain</a:t>
            </a:r>
            <a:r>
              <a:rPr lang="en-US" i="1" dirty="0" smtClean="0"/>
              <a:t> is “correct”?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0682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 descr="Screen Shot 2015-01-31 at 3.57.46 PM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8" t="-1934" r="2712" b="4944"/>
          <a:stretch/>
        </p:blipFill>
        <p:spPr>
          <a:xfrm>
            <a:off x="167640" y="285750"/>
            <a:ext cx="5562601" cy="4302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67360" y="323334"/>
            <a:ext cx="1450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CRYPTO 1992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6250" r="7000"/>
          <a:stretch/>
        </p:blipFill>
        <p:spPr>
          <a:xfrm>
            <a:off x="5075113" y="111760"/>
            <a:ext cx="2360695" cy="2316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7582004" y="965954"/>
            <a:ext cx="1561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Cynthia </a:t>
            </a:r>
            <a:r>
              <a:rPr lang="en-US" dirty="0" err="1" smtClean="0"/>
              <a:t>Dwork</a:t>
            </a:r>
            <a:endParaRPr lang="en-US" dirty="0"/>
          </a:p>
          <a:p>
            <a:pPr algn="ctr"/>
            <a:r>
              <a:rPr lang="en-US" dirty="0" smtClean="0"/>
              <a:t>(now at MSR)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7736" y="2549367"/>
            <a:ext cx="1916723" cy="24917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28084" y="4372977"/>
            <a:ext cx="21678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err="1" smtClean="0"/>
              <a:t>Moni</a:t>
            </a:r>
            <a:r>
              <a:rPr lang="en-US" dirty="0" smtClean="0"/>
              <a:t> </a:t>
            </a:r>
            <a:r>
              <a:rPr lang="en-US" dirty="0" err="1" smtClean="0"/>
              <a:t>Naor</a:t>
            </a:r>
            <a:endParaRPr lang="en-US" dirty="0" smtClean="0"/>
          </a:p>
          <a:p>
            <a:pPr algn="r"/>
            <a:r>
              <a:rPr lang="en-US" dirty="0" smtClean="0"/>
              <a:t>(Weizmann Institute)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44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pic>
        <p:nvPicPr>
          <p:cNvPr id="3" name="Picture 2" descr="Screen Shot 2015-01-31 at 4.01.18 P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" y="608750"/>
            <a:ext cx="8686800" cy="28311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777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Idea: Proof-of-Work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smtClean="0"/>
              <a:t>Pricing Function: </a:t>
            </a:r>
            <a:r>
              <a:rPr lang="en-US" dirty="0" smtClean="0"/>
              <a:t>(</a:t>
            </a:r>
            <a:r>
              <a:rPr lang="en-US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- </a:t>
            </a:r>
            <a:r>
              <a:rPr lang="en-US" b="1" dirty="0" smtClean="0"/>
              <a:t>moderately easy to compute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b="1" dirty="0" smtClean="0"/>
              <a:t>cannot be amortized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computing </a:t>
            </a:r>
            <a:r>
              <a:rPr lang="en-US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i="1" dirty="0" smtClean="0">
                <a:latin typeface="Times New Roman"/>
                <a:cs typeface="Times New Roman"/>
              </a:rPr>
              <a:t>m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r>
              <a:rPr lang="en-US" dirty="0" smtClean="0">
                <a:latin typeface="Times New Roman"/>
                <a:cs typeface="Times New Roman"/>
              </a:rPr>
              <a:t>),…,</a:t>
            </a:r>
            <a:r>
              <a:rPr lang="en-US" i="1" dirty="0">
                <a:latin typeface="Times New Roman"/>
                <a:cs typeface="Times New Roman"/>
              </a:rPr>
              <a:t> f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i="1" dirty="0" smtClean="0">
                <a:latin typeface="Times New Roman"/>
                <a:cs typeface="Times New Roman"/>
              </a:rPr>
              <a:t>m</a:t>
            </a:r>
            <a:r>
              <a:rPr lang="en-US" i="1" baseline="-25000" dirty="0" smtClean="0">
                <a:latin typeface="Times New Roman"/>
                <a:cs typeface="Times New Roman"/>
              </a:rPr>
              <a:t>l</a:t>
            </a:r>
            <a:r>
              <a:rPr lang="en-US" dirty="0" smtClean="0">
                <a:latin typeface="Times New Roman"/>
                <a:cs typeface="Times New Roman"/>
              </a:rPr>
              <a:t>) </a:t>
            </a:r>
            <a:r>
              <a:rPr lang="en-US" dirty="0" smtClean="0"/>
              <a:t>costs </a:t>
            </a:r>
            <a:r>
              <a:rPr lang="en-US" i="1" dirty="0" smtClean="0">
                <a:latin typeface="Times New Roman"/>
                <a:cs typeface="Times New Roman"/>
              </a:rPr>
              <a:t>l</a:t>
            </a:r>
            <a:r>
              <a:rPr lang="en-US" dirty="0" smtClean="0"/>
              <a:t> times as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much as computing </a:t>
            </a:r>
            <a:r>
              <a:rPr lang="en-US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i="1" dirty="0" smtClean="0">
                <a:latin typeface="Times New Roman"/>
                <a:cs typeface="Times New Roman"/>
              </a:rPr>
              <a:t>m</a:t>
            </a:r>
            <a:r>
              <a:rPr lang="en-US" i="1" baseline="-25000" dirty="0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).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b="1" dirty="0" smtClean="0"/>
              <a:t>easily verified</a:t>
            </a:r>
            <a:r>
              <a:rPr lang="en-US" dirty="0" smtClean="0"/>
              <a:t>: given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, </a:t>
            </a:r>
            <a:r>
              <a:rPr lang="en-US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dirty="0" smtClean="0"/>
              <a:t>easy to check </a:t>
            </a:r>
            <a:r>
              <a:rPr lang="en-US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>
                <a:latin typeface="Times New Roman"/>
                <a:cs typeface="Times New Roman"/>
              </a:rPr>
              <a:t> = </a:t>
            </a:r>
            <a:r>
              <a:rPr lang="en-US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2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Pricing Function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443314" y="1412240"/>
            <a:ext cx="4109886" cy="12003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Extracting Square Roots</a:t>
            </a:r>
          </a:p>
          <a:p>
            <a:r>
              <a:rPr lang="en-US" sz="2400" dirty="0" smtClean="0"/>
              <a:t>index: </a:t>
            </a:r>
            <a:r>
              <a:rPr lang="en-US" sz="2400" i="1" dirty="0" smtClean="0">
                <a:latin typeface="Times New Roman"/>
                <a:cs typeface="Times New Roman"/>
              </a:rPr>
              <a:t>p</a:t>
            </a:r>
          </a:p>
          <a:p>
            <a:r>
              <a:rPr lang="en-US" sz="2400" dirty="0" smtClean="0"/>
              <a:t>find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i="1" dirty="0" smtClean="0">
                <a:latin typeface="Times New Roman"/>
                <a:cs typeface="Times New Roman"/>
              </a:rPr>
              <a:t>y</a:t>
            </a:r>
            <a:r>
              <a:rPr lang="en-US" sz="2400" dirty="0" smtClean="0"/>
              <a:t> such that </a:t>
            </a:r>
            <a:r>
              <a:rPr lang="en-US" sz="2400" i="1" dirty="0" smtClean="0">
                <a:latin typeface="Times New Roman"/>
                <a:cs typeface="Times New Roman"/>
              </a:rPr>
              <a:t>y</a:t>
            </a:r>
            <a:r>
              <a:rPr lang="en-US" sz="2400" baseline="30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 mod </a:t>
            </a:r>
            <a:r>
              <a:rPr lang="en-US" sz="2400" i="1" dirty="0" smtClean="0">
                <a:latin typeface="Times New Roman"/>
                <a:cs typeface="Times New Roman"/>
              </a:rPr>
              <a:t>p</a:t>
            </a:r>
            <a:endParaRPr lang="en-US" sz="2400" i="1" dirty="0"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0" y="3790950"/>
            <a:ext cx="5039361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Dwork</a:t>
            </a:r>
            <a:r>
              <a:rPr lang="en-US" dirty="0" smtClean="0"/>
              <a:t> and </a:t>
            </a:r>
            <a:r>
              <a:rPr lang="en-US" dirty="0" err="1" smtClean="0"/>
              <a:t>Naor</a:t>
            </a:r>
            <a:r>
              <a:rPr lang="en-US" dirty="0" smtClean="0"/>
              <a:t> proposed two other pricing functions, designed to have “shortcuts” (backdoors) to allow administrators to compute them efficiently.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8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3567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Graded on 100,000 </a:t>
            </a:r>
            <a:r>
              <a:rPr lang="en-US" b="1" dirty="0" err="1" smtClean="0"/>
              <a:t>satoshi</a:t>
            </a:r>
            <a:r>
              <a:rPr lang="en-US" b="1" dirty="0" smtClean="0"/>
              <a:t> scale</a:t>
            </a:r>
          </a:p>
          <a:p>
            <a:pPr marL="0" indent="0">
              <a:buNone/>
            </a:pPr>
            <a:r>
              <a:rPr lang="en-US" b="1" dirty="0" smtClean="0"/>
              <a:t>Full credit: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Successfully generated vanity address and transferred coin to it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Contributed something of value to discussions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3033" y="3780153"/>
            <a:ext cx="5920167" cy="7078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If you did this, should have received a transfer to your vanity address of 100,000 </a:t>
            </a:r>
            <a:r>
              <a:rPr lang="en-US" sz="2000" dirty="0" err="1" smtClean="0"/>
              <a:t>satoshis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4724400" y="4217766"/>
            <a:ext cx="3845431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not, can make up for this by posting something of value by Thursday.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15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1-31 at 4.26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" y="205979"/>
            <a:ext cx="6144260" cy="46667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3200" y="205978"/>
            <a:ext cx="2377440" cy="4183141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Hashcash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dirty="0" smtClean="0"/>
              <a:t>Adam Back 1997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5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Interactive </a:t>
            </a:r>
            <a:r>
              <a:rPr lang="en-US" sz="3600" dirty="0" err="1" smtClean="0"/>
              <a:t>Hashcash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0185" y="1536518"/>
            <a:ext cx="1793942" cy="83486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sender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84844" y="1536518"/>
            <a:ext cx="1793942" cy="8348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recipient’s server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824127" y="2496469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27310" y="2186713"/>
            <a:ext cx="671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Hello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4127" y="3117425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3552" y="2869492"/>
            <a:ext cx="13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3275" y="2684826"/>
            <a:ext cx="193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/>
                <a:cs typeface="Times New Roman"/>
              </a:rPr>
              <a:t>r</a:t>
            </a:r>
            <a:r>
              <a:rPr lang="en-US" b="1" i="1" dirty="0" smtClean="0"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random nonce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667000" y="1047750"/>
            <a:ext cx="390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Everyone agrees on one-way function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896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Interactive </a:t>
            </a:r>
            <a:r>
              <a:rPr lang="en-US" sz="3600" dirty="0" err="1" smtClean="0"/>
              <a:t>Hashcash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0185" y="1536518"/>
            <a:ext cx="1793942" cy="83486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sender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84844" y="1536518"/>
            <a:ext cx="1793942" cy="8348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recipient’s server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824127" y="2496469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27310" y="2186713"/>
            <a:ext cx="671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Hello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4127" y="3117425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3552" y="2869492"/>
            <a:ext cx="13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3275" y="2684826"/>
            <a:ext cx="193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/>
                <a:cs typeface="Times New Roman"/>
              </a:rPr>
              <a:t>r</a:t>
            </a:r>
            <a:r>
              <a:rPr lang="en-US" b="1" i="1" dirty="0" smtClean="0"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random nonce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26089" y="3508212"/>
            <a:ext cx="2277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for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such that</a:t>
            </a:r>
          </a:p>
          <a:p>
            <a:r>
              <a:rPr lang="en-US" b="1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67000" y="1047750"/>
            <a:ext cx="390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Everyone agrees on one-way function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824127" y="3723531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82064" y="3969877"/>
            <a:ext cx="983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x, </a:t>
            </a:r>
            <a:r>
              <a:rPr lang="en-US" dirty="0" smtClean="0">
                <a:cs typeface="Times New Roman"/>
              </a:rPr>
              <a:t>Mail</a:t>
            </a:r>
            <a:r>
              <a:rPr lang="en-US" b="1" dirty="0" smtClean="0">
                <a:latin typeface="Times New Roman"/>
                <a:cs typeface="Times New Roman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91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Interactive </a:t>
            </a:r>
            <a:r>
              <a:rPr lang="en-US" sz="3600" dirty="0" err="1" smtClean="0"/>
              <a:t>Hashcash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0185" y="1536518"/>
            <a:ext cx="1793942" cy="83486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sender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84844" y="1536518"/>
            <a:ext cx="1793942" cy="8348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recipient’s server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824127" y="2496469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27310" y="2186713"/>
            <a:ext cx="671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Hello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4127" y="3117425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3552" y="2869492"/>
            <a:ext cx="13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3275" y="2684826"/>
            <a:ext cx="193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/>
                <a:cs typeface="Times New Roman"/>
              </a:rPr>
              <a:t>r</a:t>
            </a:r>
            <a:r>
              <a:rPr lang="en-US" b="1" i="1" dirty="0" smtClean="0"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random nonce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26089" y="3508212"/>
            <a:ext cx="2277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for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such that</a:t>
            </a:r>
          </a:p>
          <a:p>
            <a:r>
              <a:rPr lang="en-US" b="1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67000" y="1047750"/>
            <a:ext cx="390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Everyone agrees on one-way function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824127" y="3723531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82064" y="3969877"/>
            <a:ext cx="983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x, </a:t>
            </a:r>
            <a:r>
              <a:rPr lang="en-US" dirty="0" smtClean="0">
                <a:cs typeface="Times New Roman"/>
              </a:rPr>
              <a:t>Mail</a:t>
            </a:r>
            <a:r>
              <a:rPr lang="en-US" b="1" dirty="0" smtClean="0">
                <a:latin typeface="Times New Roman"/>
                <a:cs typeface="Times New Roman"/>
              </a:rPr>
              <a:t>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43275" y="3969877"/>
            <a:ext cx="1536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Verify </a:t>
            </a:r>
            <a:r>
              <a:rPr lang="en-US" b="1" i="1" dirty="0">
                <a:latin typeface="Times New Roman"/>
                <a:cs typeface="Times New Roman"/>
              </a:rPr>
              <a:t>f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i="1" dirty="0">
                <a:latin typeface="Times New Roman"/>
                <a:cs typeface="Times New Roman"/>
              </a:rPr>
              <a:t>x</a:t>
            </a:r>
            <a:r>
              <a:rPr lang="en-US" dirty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91222" y="4339209"/>
            <a:ext cx="1588918" cy="19379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97190" y="4376035"/>
            <a:ext cx="3830120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Can we make this non-interactive?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1585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Non-Interactive </a:t>
            </a:r>
            <a:r>
              <a:rPr lang="en-US" sz="3600" dirty="0" err="1" smtClean="0"/>
              <a:t>Hashcash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0185" y="1536518"/>
            <a:ext cx="1793942" cy="83486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sender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84844" y="1536518"/>
            <a:ext cx="1793942" cy="8348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recipient’s server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824127" y="2496469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38600" y="2190750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(Mail,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4127" y="3117425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3552" y="2869492"/>
            <a:ext cx="13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3275" y="2684826"/>
            <a:ext cx="193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/>
                <a:cs typeface="Times New Roman"/>
              </a:rPr>
              <a:t>r</a:t>
            </a:r>
            <a:r>
              <a:rPr lang="en-US" b="1" i="1" dirty="0" smtClean="0"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random nonce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26089" y="3508212"/>
            <a:ext cx="2277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for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such that</a:t>
            </a:r>
          </a:p>
          <a:p>
            <a:r>
              <a:rPr lang="en-US" b="1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67000" y="1047750"/>
            <a:ext cx="390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Everyone agrees on one-way function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824127" y="3723531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82064" y="3969877"/>
            <a:ext cx="983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x, </a:t>
            </a:r>
            <a:r>
              <a:rPr lang="en-US" dirty="0" smtClean="0">
                <a:cs typeface="Times New Roman"/>
              </a:rPr>
              <a:t>Mail</a:t>
            </a:r>
            <a:r>
              <a:rPr lang="en-US" b="1" dirty="0" smtClean="0">
                <a:latin typeface="Times New Roman"/>
                <a:cs typeface="Times New Roman"/>
              </a:rPr>
              <a:t>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43275" y="3969877"/>
            <a:ext cx="1536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Verify </a:t>
            </a:r>
            <a:r>
              <a:rPr lang="en-US" b="1" i="1" dirty="0">
                <a:latin typeface="Times New Roman"/>
                <a:cs typeface="Times New Roman"/>
              </a:rPr>
              <a:t>f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i="1" dirty="0">
                <a:latin typeface="Times New Roman"/>
                <a:cs typeface="Times New Roman"/>
              </a:rPr>
              <a:t>x</a:t>
            </a:r>
            <a:r>
              <a:rPr lang="en-US" dirty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91222" y="4339209"/>
            <a:ext cx="1588918" cy="19379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752600" y="4400550"/>
            <a:ext cx="535705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How well would this work if </a:t>
            </a:r>
            <a:r>
              <a:rPr lang="en-US" sz="2400" b="1" i="1" dirty="0" smtClean="0">
                <a:latin typeface="Times New Roman"/>
                <a:cs typeface="Times New Roman"/>
              </a:rPr>
              <a:t>f</a:t>
            </a:r>
            <a:r>
              <a:rPr lang="en-US" sz="2400" dirty="0" smtClean="0"/>
              <a:t> is SHA-256?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416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Pre-image Attack on SHA-256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95020" y="1607553"/>
            <a:ext cx="4887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Requires approximately 2</a:t>
            </a:r>
            <a:r>
              <a:rPr lang="en-US" sz="2400" baseline="30000" dirty="0" smtClean="0"/>
              <a:t>255</a:t>
            </a:r>
            <a:r>
              <a:rPr lang="en-US" sz="2400" dirty="0" smtClean="0"/>
              <a:t> attempts 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84820" y="2280333"/>
            <a:ext cx="6436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Bitcoin</a:t>
            </a:r>
            <a:r>
              <a:rPr lang="en-US" sz="2400" dirty="0" smtClean="0"/>
              <a:t> Network total </a:t>
            </a:r>
            <a:r>
              <a:rPr lang="en-US" sz="2400" dirty="0" err="1" smtClean="0"/>
              <a:t>hashrate</a:t>
            </a:r>
            <a:r>
              <a:rPr lang="en-US" sz="2400" dirty="0" smtClean="0"/>
              <a:t>: 316,012,834 </a:t>
            </a:r>
            <a:r>
              <a:rPr lang="en-US" sz="2400" dirty="0"/>
              <a:t>GH/s</a:t>
            </a:r>
          </a:p>
        </p:txBody>
      </p:sp>
    </p:spTree>
    <p:extLst>
      <p:ext uri="{BB962C8B-B14F-4D97-AF65-F5344CB8AC3E}">
        <p14:creationId xmlns:p14="http://schemas.microsoft.com/office/powerpoint/2010/main" val="118324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5" descr="Screen Shot 2015-02-02 at 10.20.5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6" t="2233"/>
          <a:stretch/>
        </p:blipFill>
        <p:spPr>
          <a:xfrm>
            <a:off x="235056" y="131032"/>
            <a:ext cx="5907492" cy="4698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271206"/>
            <a:ext cx="2709015" cy="203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0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Non-Interactive </a:t>
            </a:r>
            <a:r>
              <a:rPr lang="en-US" sz="3600" dirty="0" err="1" smtClean="0"/>
              <a:t>Hashcash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0185" y="1536518"/>
            <a:ext cx="1793942" cy="83486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sender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84844" y="1536518"/>
            <a:ext cx="1793942" cy="8348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mail recipient’s server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824127" y="2496469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38600" y="2190750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(Mail,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4127" y="3117425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3552" y="2869492"/>
            <a:ext cx="13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3275" y="2684826"/>
            <a:ext cx="193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/>
                <a:cs typeface="Times New Roman"/>
              </a:rPr>
              <a:t>r</a:t>
            </a:r>
            <a:r>
              <a:rPr lang="en-US" b="1" i="1" dirty="0" smtClean="0"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random nonce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26089" y="3508212"/>
            <a:ext cx="2277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for 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such that</a:t>
            </a:r>
          </a:p>
          <a:p>
            <a:r>
              <a:rPr lang="en-US" b="1" i="1" dirty="0" smtClean="0">
                <a:latin typeface="Times New Roman"/>
                <a:cs typeface="Times New Roman"/>
              </a:rPr>
              <a:t>f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67000" y="1047750"/>
            <a:ext cx="390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Everyone agrees on one-way function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824127" y="3723531"/>
            <a:ext cx="3260717" cy="346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82064" y="3969877"/>
            <a:ext cx="983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(</a:t>
            </a:r>
            <a:r>
              <a:rPr lang="en-US" b="1" i="1" dirty="0" smtClean="0">
                <a:latin typeface="Times New Roman"/>
                <a:cs typeface="Times New Roman"/>
              </a:rPr>
              <a:t>x, </a:t>
            </a:r>
            <a:r>
              <a:rPr lang="en-US" dirty="0" smtClean="0">
                <a:cs typeface="Times New Roman"/>
              </a:rPr>
              <a:t>Mail</a:t>
            </a:r>
            <a:r>
              <a:rPr lang="en-US" b="1" dirty="0" smtClean="0">
                <a:latin typeface="Times New Roman"/>
                <a:cs typeface="Times New Roman"/>
              </a:rPr>
              <a:t>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43275" y="3969877"/>
            <a:ext cx="1536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Verify </a:t>
            </a:r>
            <a:r>
              <a:rPr lang="en-US" b="1" i="1" dirty="0">
                <a:latin typeface="Times New Roman"/>
                <a:cs typeface="Times New Roman"/>
              </a:rPr>
              <a:t>f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i="1" dirty="0">
                <a:latin typeface="Times New Roman"/>
                <a:cs typeface="Times New Roman"/>
              </a:rPr>
              <a:t>x</a:t>
            </a:r>
            <a:r>
              <a:rPr lang="en-US" dirty="0">
                <a:latin typeface="Times New Roman"/>
                <a:cs typeface="Times New Roman"/>
              </a:rPr>
              <a:t>) =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endParaRPr lang="en-US" b="1" i="1" dirty="0">
              <a:latin typeface="Times New Roman"/>
              <a:cs typeface="Times New Roman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91222" y="4339209"/>
            <a:ext cx="1588918" cy="19379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0185" y="4334534"/>
            <a:ext cx="255851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Making an easier </a:t>
            </a:r>
            <a:r>
              <a:rPr lang="en-US" sz="2400" b="1" i="1" dirty="0" smtClean="0">
                <a:latin typeface="Times New Roman"/>
                <a:cs typeface="Times New Roman"/>
              </a:rPr>
              <a:t>f</a:t>
            </a:r>
            <a:endParaRPr lang="en-US" sz="24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2098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Variable-Difficulty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37</a:t>
            </a:fld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975103" y="1643101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96766" y="1297466"/>
            <a:ext cx="255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, Difficulty: </a:t>
            </a:r>
            <a:r>
              <a:rPr lang="en-US" b="1" i="1" dirty="0" smtClean="0">
                <a:latin typeface="Times New Roman"/>
                <a:cs typeface="Times New Roman"/>
              </a:rPr>
              <a:t>d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5996" y="1909546"/>
            <a:ext cx="22249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an </a:t>
            </a:r>
            <a:r>
              <a:rPr lang="en-US" sz="2000" b="1" i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/>
              <a:t> such that: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9983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Variable-Difficulty </a:t>
            </a:r>
            <a:r>
              <a:rPr lang="en-US" b="1" i="1" dirty="0" smtClean="0">
                <a:latin typeface="Times New Roman"/>
                <a:cs typeface="Times New Roman"/>
              </a:rPr>
              <a:t>f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38</a:t>
            </a:fld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975103" y="1643101"/>
            <a:ext cx="3260717" cy="266445"/>
          </a:xfrm>
          <a:prstGeom prst="straightConnector1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96766" y="1297466"/>
            <a:ext cx="255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Challenge: </a:t>
            </a:r>
            <a:r>
              <a:rPr lang="en-US" b="1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, Difficulty: </a:t>
            </a:r>
            <a:r>
              <a:rPr lang="en-US" b="1" i="1" dirty="0" smtClean="0">
                <a:latin typeface="Times New Roman"/>
                <a:cs typeface="Times New Roman"/>
              </a:rPr>
              <a:t>d</a:t>
            </a:r>
            <a:endParaRPr lang="en-US" b="1" i="1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5649" y="2211517"/>
            <a:ext cx="32935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Find an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such that: </a:t>
            </a:r>
          </a:p>
          <a:p>
            <a:r>
              <a:rPr lang="en-US" sz="2800" dirty="0" smtClean="0"/>
              <a:t>SHA-256(</a:t>
            </a:r>
            <a:r>
              <a:rPr lang="en-US" sz="2800" b="1" i="1" dirty="0" smtClean="0">
                <a:latin typeface="Times New Roman"/>
                <a:cs typeface="Times New Roman"/>
              </a:rPr>
              <a:t>r + x</a:t>
            </a:r>
            <a:r>
              <a:rPr lang="en-US" sz="2800" dirty="0" smtClean="0"/>
              <a:t>) &lt; </a:t>
            </a:r>
            <a:r>
              <a:rPr lang="en-US" sz="2800" i="1" dirty="0" smtClean="0">
                <a:latin typeface="Times New Roman"/>
                <a:cs typeface="Times New Roman"/>
              </a:rPr>
              <a:t>T/</a:t>
            </a:r>
            <a:r>
              <a:rPr lang="en-US" sz="2800" b="1" i="1" dirty="0" smtClean="0">
                <a:latin typeface="Times New Roman"/>
                <a:cs typeface="Times New Roman"/>
              </a:rPr>
              <a:t>d</a:t>
            </a:r>
            <a:endParaRPr lang="en-US" sz="2800" b="1" i="1" dirty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13520" y="2852188"/>
            <a:ext cx="2530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latin typeface="Times New Roman"/>
                <a:cs typeface="Times New Roman"/>
              </a:rPr>
              <a:t>T</a:t>
            </a:r>
            <a:r>
              <a:rPr lang="en-US" sz="2000" dirty="0" smtClean="0"/>
              <a:t> is some set “target”.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55649" y="3387463"/>
            <a:ext cx="6346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the difficulty doubles, how much more work is expected?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4487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Opportunities for Value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Screen Shot 2015-02-02 at 11.3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971550"/>
            <a:ext cx="8525667" cy="1478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02 at 11.32.2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495550"/>
            <a:ext cx="7778247" cy="262799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24400" y="4095750"/>
            <a:ext cx="3658932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6600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You should have better ideas of things to try after today…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27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Bitcoin’s</a:t>
            </a:r>
            <a:r>
              <a:rPr lang="en-US" dirty="0" smtClean="0"/>
              <a:t> Proof-of-Work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8143" y="1385537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an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</a:t>
            </a:r>
            <a:r>
              <a:rPr lang="en-US" sz="3600" dirty="0" smtClean="0">
                <a:solidFill>
                  <a:srgbClr val="FF0000"/>
                </a:solidFill>
              </a:rPr>
              <a:t>SHA-256</a:t>
            </a:r>
            <a:r>
              <a:rPr lang="en-US" sz="3600" dirty="0" smtClean="0"/>
              <a:t>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76800" y="4019550"/>
            <a:ext cx="3526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Why use double SHA-256?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2793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40</a:t>
            </a:fld>
            <a:endParaRPr lang="en-US"/>
          </a:p>
        </p:txBody>
      </p:sp>
      <p:pic>
        <p:nvPicPr>
          <p:cNvPr id="3" name="Picture 2" descr="Screen Shot 2015-02-02 at 10.53.4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9" y="195524"/>
            <a:ext cx="8561191" cy="4145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204260" y="4660532"/>
            <a:ext cx="83545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crypto.stackexchange.com</a:t>
            </a:r>
            <a:r>
              <a:rPr lang="en-US" sz="1400" dirty="0"/>
              <a:t>/questions/779/hashing-or-encrypting-twice-to-increase-security</a:t>
            </a:r>
          </a:p>
        </p:txBody>
      </p:sp>
    </p:spTree>
    <p:extLst>
      <p:ext uri="{BB962C8B-B14F-4D97-AF65-F5344CB8AC3E}">
        <p14:creationId xmlns:p14="http://schemas.microsoft.com/office/powerpoint/2010/main" val="108732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Bitcoin’s</a:t>
            </a:r>
            <a:r>
              <a:rPr lang="en-US" dirty="0" smtClean="0"/>
              <a:t> Difficulty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32" y="989759"/>
            <a:ext cx="8773056" cy="38282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5867400" y="4476750"/>
            <a:ext cx="29931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bitcoinwisdom.com</a:t>
            </a:r>
            <a:r>
              <a:rPr lang="en-US" sz="1200" dirty="0"/>
              <a:t>/</a:t>
            </a:r>
            <a:r>
              <a:rPr lang="en-US" sz="1200" dirty="0" err="1"/>
              <a:t>bitcoin</a:t>
            </a:r>
            <a:r>
              <a:rPr lang="en-US" sz="1200" dirty="0"/>
              <a:t>/difficulty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20853" y="3014840"/>
            <a:ext cx="740109" cy="3745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76800" y="3028950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Difficulty adjusts (every 2016 blocks) to keep block-finding time around 10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6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92451" y="4753749"/>
            <a:ext cx="29931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bitcoinwisdom.com</a:t>
            </a:r>
            <a:r>
              <a:rPr lang="en-US" sz="1200" dirty="0"/>
              <a:t>/</a:t>
            </a:r>
            <a:r>
              <a:rPr lang="en-US" sz="1200" dirty="0" err="1"/>
              <a:t>bitcoin</a:t>
            </a:r>
            <a:r>
              <a:rPr lang="en-US" sz="1200" dirty="0"/>
              <a:t>/difficulty</a:t>
            </a:r>
          </a:p>
        </p:txBody>
      </p:sp>
      <p:pic>
        <p:nvPicPr>
          <p:cNvPr id="7" name="Picture 6" descr="Screen Shot 2015-02-02 at 10.42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19" y="90519"/>
            <a:ext cx="4562307" cy="48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2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Next Block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43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1446723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1518018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1518018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1510794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5400" y="2571750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</a:t>
            </a:r>
            <a:r>
              <a:rPr lang="en-US" sz="3600" dirty="0" smtClean="0">
                <a:solidFill>
                  <a:srgbClr val="FF0000"/>
                </a:solidFill>
              </a:rPr>
              <a:t>SHA-256</a:t>
            </a:r>
            <a:r>
              <a:rPr lang="en-US" sz="3600" dirty="0" smtClean="0"/>
              <a:t>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247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Next Block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44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1446723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1518018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1518018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1510794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5400" y="2571750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</a:t>
            </a:r>
            <a:r>
              <a:rPr lang="en-US" sz="3600" dirty="0" smtClean="0">
                <a:solidFill>
                  <a:srgbClr val="FF0000"/>
                </a:solidFill>
              </a:rPr>
              <a:t>SHA-256</a:t>
            </a:r>
            <a:r>
              <a:rPr lang="en-US" sz="3600" dirty="0" smtClean="0"/>
              <a:t>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3853084"/>
            <a:ext cx="7114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smtClean="0">
                <a:latin typeface="Times New Roman"/>
                <a:cs typeface="Times New Roman"/>
              </a:rPr>
              <a:t>r </a:t>
            </a:r>
            <a:r>
              <a:rPr lang="en-US" sz="2800" dirty="0" smtClean="0"/>
              <a:t>= header + transactions (including mining fee)</a:t>
            </a:r>
          </a:p>
          <a:p>
            <a:r>
              <a:rPr lang="en-US" sz="2800" dirty="0" smtClean="0"/>
              <a:t>header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/>
              <a:t>(previous block)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93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</a:t>
            </a:r>
            <a:r>
              <a:rPr lang="en-US" dirty="0" err="1" smtClean="0"/>
              <a:t>Bitcoin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45</a:t>
            </a:fld>
            <a:endParaRPr lang="en-US"/>
          </a:p>
        </p:txBody>
      </p:sp>
      <p:pic>
        <p:nvPicPr>
          <p:cNvPr id="4" name="Picture 3" descr="Screen Shot 2015-02-02 at 11.0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0" y="1125653"/>
            <a:ext cx="8686800" cy="3048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438400" y="4400550"/>
            <a:ext cx="6502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en.bitcoin.it</a:t>
            </a:r>
            <a:r>
              <a:rPr lang="en-US" dirty="0"/>
              <a:t>/wiki/</a:t>
            </a:r>
            <a:r>
              <a:rPr lang="en-US" dirty="0" err="1"/>
              <a:t>Protocol_documentation#Block_Headers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/>
          <a:p>
            <a:r>
              <a:rPr lang="en-US" dirty="0" smtClean="0"/>
              <a:t>Inconsistent </a:t>
            </a:r>
            <a:r>
              <a:rPr lang="en-US" dirty="0" err="1" smtClean="0"/>
              <a:t>Blockchains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015967" y="2460213"/>
            <a:ext cx="1243327" cy="87038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8809" y="2460213"/>
            <a:ext cx="1243327" cy="87038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85911" y="2460213"/>
            <a:ext cx="1243327" cy="8703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C</a:t>
            </a: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155921" y="3843744"/>
            <a:ext cx="456299" cy="122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34110" y="3952284"/>
            <a:ext cx="358026" cy="109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Arrow Connector 11"/>
          <p:cNvCxnSpPr>
            <a:endCxn id="4" idx="2"/>
          </p:cNvCxnSpPr>
          <p:nvPr/>
        </p:nvCxnSpPr>
        <p:spPr>
          <a:xfrm flipV="1">
            <a:off x="1840370" y="3330601"/>
            <a:ext cx="797261" cy="92367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3046150" y="3330601"/>
            <a:ext cx="1987960" cy="77267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6" idx="2"/>
          </p:cNvCxnSpPr>
          <p:nvPr/>
        </p:nvCxnSpPr>
        <p:spPr>
          <a:xfrm flipV="1">
            <a:off x="5392137" y="3330601"/>
            <a:ext cx="1715438" cy="772677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833008" y="3330601"/>
            <a:ext cx="2229028" cy="87697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334000" y="3330601"/>
            <a:ext cx="1513176" cy="688949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9264" y="1285303"/>
            <a:ext cx="1243327" cy="87038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602106" y="1285303"/>
            <a:ext cx="1243327" cy="87038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/>
              <a:t>E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939208" y="1285303"/>
            <a:ext cx="1243327" cy="87038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276310" y="1285279"/>
            <a:ext cx="1243327" cy="87038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 </a:t>
            </a:r>
            <a:r>
              <a:rPr lang="en-US" dirty="0" smtClean="0"/>
              <a:t>G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8" idx="3"/>
            <a:endCxn id="31" idx="1"/>
          </p:cNvCxnSpPr>
          <p:nvPr/>
        </p:nvCxnSpPr>
        <p:spPr>
          <a:xfrm>
            <a:off x="1712591" y="172049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8" idx="2"/>
            <a:endCxn id="4" idx="1"/>
          </p:cNvCxnSpPr>
          <p:nvPr/>
        </p:nvCxnSpPr>
        <p:spPr>
          <a:xfrm>
            <a:off x="1090928" y="2155691"/>
            <a:ext cx="925039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1" idx="2"/>
            <a:endCxn id="4" idx="0"/>
          </p:cNvCxnSpPr>
          <p:nvPr/>
        </p:nvCxnSpPr>
        <p:spPr>
          <a:xfrm flipH="1">
            <a:off x="2637631" y="2155691"/>
            <a:ext cx="58613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5" idx="1"/>
            <a:endCxn id="4" idx="3"/>
          </p:cNvCxnSpPr>
          <p:nvPr/>
        </p:nvCxnSpPr>
        <p:spPr>
          <a:xfrm flipH="1">
            <a:off x="3259294" y="2895407"/>
            <a:ext cx="88951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5" idx="0"/>
            <a:endCxn id="31" idx="3"/>
          </p:cNvCxnSpPr>
          <p:nvPr/>
        </p:nvCxnSpPr>
        <p:spPr>
          <a:xfrm flipH="1" flipV="1">
            <a:off x="3845433" y="1720497"/>
            <a:ext cx="925040" cy="7397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6" idx="1"/>
          </p:cNvCxnSpPr>
          <p:nvPr/>
        </p:nvCxnSpPr>
        <p:spPr>
          <a:xfrm>
            <a:off x="5392136" y="289540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5" idx="0"/>
            <a:endCxn id="33" idx="2"/>
          </p:cNvCxnSpPr>
          <p:nvPr/>
        </p:nvCxnSpPr>
        <p:spPr>
          <a:xfrm flipV="1">
            <a:off x="4770473" y="2155691"/>
            <a:ext cx="790399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" idx="0"/>
            <a:endCxn id="33" idx="2"/>
          </p:cNvCxnSpPr>
          <p:nvPr/>
        </p:nvCxnSpPr>
        <p:spPr>
          <a:xfrm flipH="1" flipV="1">
            <a:off x="5560872" y="2155691"/>
            <a:ext cx="1546703" cy="3045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4" idx="1"/>
            <a:endCxn id="33" idx="3"/>
          </p:cNvCxnSpPr>
          <p:nvPr/>
        </p:nvCxnSpPr>
        <p:spPr>
          <a:xfrm flipH="1">
            <a:off x="6182535" y="1720473"/>
            <a:ext cx="1093775" cy="2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1"/>
            <a:endCxn id="31" idx="3"/>
          </p:cNvCxnSpPr>
          <p:nvPr/>
        </p:nvCxnSpPr>
        <p:spPr>
          <a:xfrm flipH="1">
            <a:off x="3845433" y="1720497"/>
            <a:ext cx="10937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34" idx="2"/>
            <a:endCxn id="6" idx="0"/>
          </p:cNvCxnSpPr>
          <p:nvPr/>
        </p:nvCxnSpPr>
        <p:spPr>
          <a:xfrm flipH="1">
            <a:off x="7107575" y="2155667"/>
            <a:ext cx="790399" cy="30454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28" idx="2"/>
          </p:cNvCxnSpPr>
          <p:nvPr/>
        </p:nvCxnSpPr>
        <p:spPr>
          <a:xfrm flipH="1" flipV="1">
            <a:off x="1090928" y="2155691"/>
            <a:ext cx="749442" cy="209858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1840372" y="3330601"/>
            <a:ext cx="655162" cy="772677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950257" y="2155691"/>
            <a:ext cx="802343" cy="209858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34" idx="0"/>
            <a:endCxn id="31" idx="0"/>
          </p:cNvCxnSpPr>
          <p:nvPr/>
        </p:nvCxnSpPr>
        <p:spPr>
          <a:xfrm rot="16200000" flipH="1" flipV="1">
            <a:off x="5560860" y="-1051811"/>
            <a:ext cx="24" cy="4674204"/>
          </a:xfrm>
          <a:prstGeom prst="bentConnector3">
            <a:avLst>
              <a:gd name="adj1" fmla="val -95250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485911" y="3931110"/>
            <a:ext cx="2370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longest</a:t>
            </a:r>
            <a:r>
              <a:rPr lang="en-US" dirty="0" smtClean="0"/>
              <a:t> </a:t>
            </a:r>
            <a:r>
              <a:rPr lang="en-US" dirty="0" err="1" smtClean="0"/>
              <a:t>blockchain</a:t>
            </a:r>
            <a:r>
              <a:rPr lang="en-US" dirty="0" smtClean="0"/>
              <a:t> is the “right” one.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6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286000" y="211008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/blob/40e96a30160ddc2cb39bc9b86ec103ac892e09ab/</a:t>
            </a:r>
            <a:r>
              <a:rPr lang="en-US" dirty="0" err="1" smtClean="0"/>
              <a:t>src</a:t>
            </a:r>
            <a:r>
              <a:rPr lang="en-US" dirty="0" smtClean="0"/>
              <a:t>/miner.cpp#L486</a:t>
            </a:r>
            <a:endParaRPr lang="en-US" dirty="0"/>
          </a:p>
        </p:txBody>
      </p:sp>
      <p:pic>
        <p:nvPicPr>
          <p:cNvPr id="5" name="Picture 4" descr="Screen Shot 2015-02-01 at 7.18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91440"/>
            <a:ext cx="7642558" cy="4866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019800" y="209550"/>
            <a:ext cx="18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bitcoin</a:t>
            </a:r>
            <a:r>
              <a:rPr lang="en-US" dirty="0" smtClean="0"/>
              <a:t> core:</a:t>
            </a:r>
          </a:p>
          <a:p>
            <a:r>
              <a:rPr lang="en-US" dirty="0" err="1" smtClean="0">
                <a:hlinkClick r:id="rId3"/>
              </a:rPr>
              <a:t>bitcoin</a:t>
            </a:r>
            <a:r>
              <a:rPr lang="en-US" dirty="0" smtClean="0">
                <a:hlinkClick r:id="rId3"/>
              </a:rPr>
              <a:t>/</a:t>
            </a:r>
            <a:r>
              <a:rPr lang="en-US" dirty="0" err="1" smtClean="0">
                <a:hlinkClick r:id="rId3"/>
              </a:rPr>
              <a:t>miner.cpp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1671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2328" y="0"/>
            <a:ext cx="10213528" cy="523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480" y="3447019"/>
            <a:ext cx="8229600" cy="857250"/>
          </a:xfrm>
          <a:solidFill>
            <a:schemeClr val="bg1">
              <a:alpha val="78000"/>
            </a:schemeClr>
          </a:solidFill>
        </p:spPr>
        <p:txBody>
          <a:bodyPr/>
          <a:lstStyle/>
          <a:p>
            <a:r>
              <a:rPr lang="en-US" dirty="0" smtClean="0"/>
              <a:t>Where does </a:t>
            </a:r>
            <a:r>
              <a:rPr lang="en-US" b="1" dirty="0" smtClean="0"/>
              <a:t>trust</a:t>
            </a:r>
            <a:r>
              <a:rPr lang="en-US" dirty="0" smtClean="0"/>
              <a:t> come from?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  <p:pic>
        <p:nvPicPr>
          <p:cNvPr id="4" name="Picture 3" descr="Screen Shot 2015-02-01 at 7.42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844040"/>
            <a:ext cx="8686800" cy="2693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894840" y="3983990"/>
            <a:ext cx="173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CreateNewBlock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6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50</a:t>
            </a:fld>
            <a:endParaRPr lang="en-US"/>
          </a:p>
        </p:txBody>
      </p:sp>
      <p:pic>
        <p:nvPicPr>
          <p:cNvPr id="3" name="Picture 2" descr="Screen Shot 2015-02-01 at 7.23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8020107" cy="4876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268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51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62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52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14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98546"/>
            <a:ext cx="3886200" cy="3238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8229600" cy="1525914"/>
          </a:xfrm>
        </p:spPr>
        <p:txBody>
          <a:bodyPr>
            <a:normAutofit/>
          </a:bodyPr>
          <a:lstStyle/>
          <a:p>
            <a:r>
              <a:rPr lang="en-US" dirty="0" smtClean="0"/>
              <a:t>What happened to proof-of-work for sending email?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0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54</a:t>
            </a:fld>
            <a:endParaRPr lang="en-US"/>
          </a:p>
        </p:txBody>
      </p:sp>
      <p:pic>
        <p:nvPicPr>
          <p:cNvPr id="5" name="Picture 4" descr="Screen Shot 2015-02-02 at 11.08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62" y="2224030"/>
            <a:ext cx="5711334" cy="2817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71" y="71053"/>
            <a:ext cx="5136127" cy="28864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86400" y="361950"/>
            <a:ext cx="3454670" cy="163121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Instead of making computers do inane, repetitive work to prevent mass automation, we make humans do inane, soul-killing work!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83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Wednesday: </a:t>
            </a:r>
            <a:r>
              <a:rPr lang="en-US" dirty="0" err="1" smtClean="0"/>
              <a:t>Merkle</a:t>
            </a:r>
            <a:r>
              <a:rPr lang="en-US" dirty="0" smtClean="0"/>
              <a:t> Trees (recording 	transactions)</a:t>
            </a:r>
          </a:p>
          <a:p>
            <a:pPr marL="0" indent="0">
              <a:buNone/>
            </a:pPr>
            <a:r>
              <a:rPr lang="en-US" b="1" dirty="0" smtClean="0"/>
              <a:t>Project 2 </a:t>
            </a:r>
            <a:r>
              <a:rPr lang="en-US" dirty="0" smtClean="0"/>
              <a:t>will be posted </a:t>
            </a:r>
            <a:r>
              <a:rPr lang="en-US" b="1" dirty="0" smtClean="0"/>
              <a:t>Wednesday</a:t>
            </a:r>
            <a:r>
              <a:rPr lang="en-US" dirty="0" smtClean="0"/>
              <a:t>, due </a:t>
            </a:r>
            <a:r>
              <a:rPr lang="en-US" b="1" dirty="0" smtClean="0"/>
              <a:t>Feb 22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74589" y="3339445"/>
            <a:ext cx="676724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you did not receive a grade for Project 1 yet, you have until Thursday to contribute a worthwhile comment to justify full credit for Project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 descr="FusionMaps.jpg"/>
          <p:cNvPicPr>
            <a:picLocks noChangeAspect="1"/>
          </p:cNvPicPr>
          <p:nvPr/>
        </p:nvPicPr>
        <p:blipFill rotWithShape="1"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1" t="10085" r="16024" b="10895"/>
          <a:stretch/>
        </p:blipFill>
        <p:spPr>
          <a:xfrm>
            <a:off x="1" y="0"/>
            <a:ext cx="9144000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5856581" y="4684252"/>
            <a:ext cx="31366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www.jdsurvey.net</a:t>
            </a:r>
            <a:r>
              <a:rPr lang="en-US" sz="1200" dirty="0"/>
              <a:t>/</a:t>
            </a:r>
            <a:r>
              <a:rPr lang="en-US" sz="1200" dirty="0" err="1"/>
              <a:t>jds</a:t>
            </a:r>
            <a:r>
              <a:rPr lang="en-US" sz="1200" dirty="0"/>
              <a:t>/</a:t>
            </a:r>
            <a:r>
              <a:rPr lang="en-US" sz="1200" dirty="0" err="1"/>
              <a:t>jdsurveyMaps.jsp</a:t>
            </a:r>
            <a:endParaRPr lang="en-US" sz="1200" dirty="0"/>
          </a:p>
        </p:txBody>
      </p:sp>
      <p:pic>
        <p:nvPicPr>
          <p:cNvPr id="5" name="Picture 4" descr="Screen Shot 2015-02-01 at 4.02.30 PM.png"/>
          <p:cNvPicPr>
            <a:picLocks noChangeAspect="1"/>
          </p:cNvPicPr>
          <p:nvPr/>
        </p:nvPicPr>
        <p:blipFill rotWithShape="1">
          <a:blip r:embed="rId3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" t="36907" r="1555" b="30494"/>
          <a:stretch/>
        </p:blipFill>
        <p:spPr>
          <a:xfrm>
            <a:off x="228600" y="209550"/>
            <a:ext cx="8772842" cy="194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056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4629150"/>
            <a:ext cx="3794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Image credit: https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</a:rPr>
              <a:t>howveryromanian.wordpress.com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</a:rPr>
              <a:t>/2013/09/15/bag-wrapping/</a:t>
            </a:r>
          </a:p>
        </p:txBody>
      </p:sp>
      <p:pic>
        <p:nvPicPr>
          <p:cNvPr id="6" name="Picture 5" descr="Bucur_Obor_(1986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88"/>
          <a:stretch/>
        </p:blipFill>
        <p:spPr>
          <a:xfrm>
            <a:off x="3907252" y="532889"/>
            <a:ext cx="5080220" cy="33838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415472" y="398281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Queuing for cooking oil (Bucharest, 1986) 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Scott Edelman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34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709" t="5219" r="27132"/>
          <a:stretch/>
        </p:blipFill>
        <p:spPr>
          <a:xfrm>
            <a:off x="4653593" y="0"/>
            <a:ext cx="4497625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654" r="19688"/>
          <a:stretch/>
        </p:blipFill>
        <p:spPr>
          <a:xfrm>
            <a:off x="0" y="0"/>
            <a:ext cx="46535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6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Trust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6711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8000"/>
                </a:solidFill>
              </a:rPr>
              <a:t>Yourself (super trustworthy!)</a:t>
            </a:r>
          </a:p>
          <a:p>
            <a:pPr marL="57150" indent="0"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Mathematics and Science</a:t>
            </a:r>
          </a:p>
          <a:p>
            <a:pPr marL="0" indent="0">
              <a:buNone/>
            </a:pPr>
            <a:r>
              <a:rPr lang="en-US" dirty="0"/>
              <a:t>	Trustworthy because of </a:t>
            </a:r>
            <a:r>
              <a:rPr lang="en-US" b="1" dirty="0"/>
              <a:t>logic</a:t>
            </a:r>
            <a:r>
              <a:rPr lang="en-US" dirty="0"/>
              <a:t>, verified </a:t>
            </a: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Organizations and People</a:t>
            </a:r>
          </a:p>
          <a:p>
            <a:pPr marL="457200" lvl="1" indent="0">
              <a:buNone/>
            </a:pPr>
            <a:r>
              <a:rPr lang="en-US" dirty="0" smtClean="0"/>
              <a:t>Trustworthy </a:t>
            </a:r>
            <a:r>
              <a:rPr lang="en-US" dirty="0"/>
              <a:t>because of </a:t>
            </a:r>
            <a:r>
              <a:rPr lang="en-US" b="1" dirty="0"/>
              <a:t>what they have to </a:t>
            </a:r>
            <a:r>
              <a:rPr lang="en-US" b="1" dirty="0" smtClean="0"/>
              <a:t>lose </a:t>
            </a:r>
            <a:r>
              <a:rPr lang="en-US" dirty="0" smtClean="0"/>
              <a:t>(reputation)</a:t>
            </a:r>
          </a:p>
          <a:p>
            <a:pPr marL="457200" lvl="1" indent="0">
              <a:buNone/>
            </a:pPr>
            <a:r>
              <a:rPr lang="en-US" dirty="0" smtClean="0"/>
              <a:t>Trustworthy because of trusted </a:t>
            </a:r>
            <a:r>
              <a:rPr lang="en-US" b="1" dirty="0" smtClean="0"/>
              <a:t>oversight</a:t>
            </a:r>
            <a:r>
              <a:rPr lang="en-US" dirty="0" smtClean="0"/>
              <a:t> (law, police)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Trustworthy because </a:t>
            </a:r>
            <a:r>
              <a:rPr lang="en-US" b="1" dirty="0"/>
              <a:t>incentives are </a:t>
            </a:r>
            <a:r>
              <a:rPr lang="en-US" b="1" dirty="0" smtClean="0"/>
              <a:t>aligned</a:t>
            </a:r>
          </a:p>
          <a:p>
            <a:pPr marL="457200" lvl="1" indent="0">
              <a:buNone/>
            </a:pPr>
            <a:r>
              <a:rPr lang="en-US" dirty="0" smtClean="0"/>
              <a:t>Trustworthy </a:t>
            </a:r>
            <a:r>
              <a:rPr lang="en-US" dirty="0"/>
              <a:t>because of </a:t>
            </a:r>
            <a:r>
              <a:rPr lang="en-US" b="1" dirty="0" smtClean="0"/>
              <a:t>processes</a:t>
            </a:r>
            <a:r>
              <a:rPr lang="en-US" dirty="0" smtClean="0"/>
              <a:t> they follow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6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14280</TotalTime>
  <Words>1754</Words>
  <Application>Microsoft Macintosh PowerPoint</Application>
  <PresentationFormat>On-screen Show (16:9)</PresentationFormat>
  <Paragraphs>370</Paragraphs>
  <Slides>56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PowerPoint Presentation</vt:lpstr>
      <vt:lpstr>Plan for Today</vt:lpstr>
      <vt:lpstr>Project 1</vt:lpstr>
      <vt:lpstr>Opportunities for Value</vt:lpstr>
      <vt:lpstr>Where does trust come from?</vt:lpstr>
      <vt:lpstr>PowerPoint Presentation</vt:lpstr>
      <vt:lpstr>PowerPoint Presentation</vt:lpstr>
      <vt:lpstr>PowerPoint Presentation</vt:lpstr>
      <vt:lpstr>Sources of Trust</vt:lpstr>
      <vt:lpstr>Project 1 Comments</vt:lpstr>
      <vt:lpstr>Project 1 Comments</vt:lpstr>
      <vt:lpstr>Project 1 Comments</vt:lpstr>
      <vt:lpstr>Project 1 Comments</vt:lpstr>
      <vt:lpstr>PowerPoint Presentation</vt:lpstr>
      <vt:lpstr>Redemption on Project 1</vt:lpstr>
      <vt:lpstr>PowerPoint Presentation</vt:lpstr>
      <vt:lpstr>Public Ledger</vt:lpstr>
      <vt:lpstr>Public Ledger: Distributed Trust (?)</vt:lpstr>
      <vt:lpstr>PowerPoint Presentation</vt:lpstr>
      <vt:lpstr>PowerPoint Presentation</vt:lpstr>
      <vt:lpstr>PowerPoint Presentation</vt:lpstr>
      <vt:lpstr>Scaling the Network</vt:lpstr>
      <vt:lpstr>Blockchain</vt:lpstr>
      <vt:lpstr>Blockchain</vt:lpstr>
      <vt:lpstr>Inconsistent Blockchains</vt:lpstr>
      <vt:lpstr>PowerPoint Presentation</vt:lpstr>
      <vt:lpstr>PowerPoint Presentation</vt:lpstr>
      <vt:lpstr>Idea: Proof-of-Work</vt:lpstr>
      <vt:lpstr>Proposed Pricing Function</vt:lpstr>
      <vt:lpstr>Hashcash  Adam Back 1997</vt:lpstr>
      <vt:lpstr>Interactive Hashcash</vt:lpstr>
      <vt:lpstr>Interactive Hashcash</vt:lpstr>
      <vt:lpstr>Interactive Hashcash</vt:lpstr>
      <vt:lpstr>Non-Interactive Hashcash</vt:lpstr>
      <vt:lpstr>Pre-image Attack on SHA-256</vt:lpstr>
      <vt:lpstr>PowerPoint Presentation</vt:lpstr>
      <vt:lpstr>Non-Interactive Hashcash</vt:lpstr>
      <vt:lpstr>Variable-Difficulty f</vt:lpstr>
      <vt:lpstr>Variable-Difficulty f</vt:lpstr>
      <vt:lpstr>Bitcoin’s Proof-of-Work</vt:lpstr>
      <vt:lpstr>PowerPoint Presentation</vt:lpstr>
      <vt:lpstr>Bitcoin’s Difficulty</vt:lpstr>
      <vt:lpstr>PowerPoint Presentation</vt:lpstr>
      <vt:lpstr>Finding the Next Block</vt:lpstr>
      <vt:lpstr>Finding the Next Block</vt:lpstr>
      <vt:lpstr>Actual Bitcoin Block</vt:lpstr>
      <vt:lpstr>Inconsistent Blockchains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happened to proof-of-work for sending email?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175</cp:revision>
  <cp:lastPrinted>2015-02-02T18:00:59Z</cp:lastPrinted>
  <dcterms:created xsi:type="dcterms:W3CDTF">2015-01-10T23:57:16Z</dcterms:created>
  <dcterms:modified xsi:type="dcterms:W3CDTF">2015-02-02T18:20:29Z</dcterms:modified>
</cp:coreProperties>
</file>

<file path=docProps/thumbnail.jpeg>
</file>